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60" r:id="rId4"/>
    <p:sldId id="261" r:id="rId5"/>
    <p:sldId id="321" r:id="rId6"/>
    <p:sldId id="316" r:id="rId7"/>
    <p:sldId id="317" r:id="rId8"/>
    <p:sldId id="318" r:id="rId9"/>
    <p:sldId id="262" r:id="rId10"/>
    <p:sldId id="264" r:id="rId11"/>
    <p:sldId id="326" r:id="rId12"/>
    <p:sldId id="327" r:id="rId13"/>
    <p:sldId id="328" r:id="rId14"/>
    <p:sldId id="263" r:id="rId15"/>
    <p:sldId id="265" r:id="rId16"/>
    <p:sldId id="329"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969"/>
    <a:srgbClr val="D69121"/>
    <a:srgbClr val="618F9A"/>
    <a:srgbClr val="96D2DC"/>
    <a:srgbClr val="B3D423"/>
    <a:srgbClr val="D15742"/>
    <a:srgbClr val="D98F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3250" autoAdjust="0"/>
  </p:normalViewPr>
  <p:slideViewPr>
    <p:cSldViewPr snapToGrid="0" snapToObjects="1">
      <p:cViewPr varScale="1">
        <p:scale>
          <a:sx n="69" d="100"/>
          <a:sy n="69" d="100"/>
        </p:scale>
        <p:origin x="1404" y="72"/>
      </p:cViewPr>
      <p:guideLst>
        <p:guide orient="horz" pos="2160"/>
        <p:guide pos="2880"/>
      </p:guideLst>
    </p:cSldViewPr>
  </p:slideViewPr>
  <p:notesTextViewPr>
    <p:cViewPr>
      <p:scale>
        <a:sx n="100" d="100"/>
        <a:sy n="100" d="100"/>
      </p:scale>
      <p:origin x="0" y="0"/>
    </p:cViewPr>
  </p:notesTextViewPr>
  <p:sorterViewPr>
    <p:cViewPr>
      <p:scale>
        <a:sx n="170" d="100"/>
        <a:sy n="1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60FD9C-6777-4044-B46E-598472FA6275}" type="datetimeFigureOut">
              <a:rPr lang="en-US" smtClean="0"/>
              <a:t>7/1/2014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CE7181-BDFD-6141-843B-5B3253213905}" type="slidenum">
              <a:rPr lang="en-US" smtClean="0"/>
              <a:t>‹Nº›</a:t>
            </a:fld>
            <a:endParaRPr lang="en-US"/>
          </a:p>
        </p:txBody>
      </p:sp>
    </p:spTree>
    <p:extLst>
      <p:ext uri="{BB962C8B-B14F-4D97-AF65-F5344CB8AC3E}">
        <p14:creationId xmlns:p14="http://schemas.microsoft.com/office/powerpoint/2010/main" val="41251768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how</a:t>
            </a:r>
            <a:r>
              <a:rPr lang="en-US" baseline="0" dirty="0" smtClean="0"/>
              <a:t> do we do this? </a:t>
            </a:r>
            <a:r>
              <a:rPr lang="en-US" sz="1200" kern="1200" dirty="0" smtClean="0">
                <a:solidFill>
                  <a:schemeClr val="tx1"/>
                </a:solidFill>
                <a:effectLst/>
                <a:latin typeface="+mn-lt"/>
                <a:ea typeface="+mn-ea"/>
                <a:cs typeface="+mn-cs"/>
              </a:rPr>
              <a:t>QV is a business discovery platform (user driven BI) supporting the creation and consumption of analytic apps,</a:t>
            </a:r>
            <a:r>
              <a:rPr lang="en-US" sz="1200" kern="1200" baseline="0" dirty="0" smtClean="0">
                <a:solidFill>
                  <a:schemeClr val="tx1"/>
                </a:solidFill>
                <a:effectLst/>
                <a:latin typeface="+mn-lt"/>
                <a:ea typeface="+mn-ea"/>
                <a:cs typeface="+mn-cs"/>
              </a:rPr>
              <a:t> to support better decision making.</a:t>
            </a:r>
            <a:endParaRPr lang="en-US" dirty="0" smtClean="0"/>
          </a:p>
        </p:txBody>
      </p:sp>
      <p:sp>
        <p:nvSpPr>
          <p:cNvPr id="4" name="Slide Number Placeholder 3"/>
          <p:cNvSpPr>
            <a:spLocks noGrp="1"/>
          </p:cNvSpPr>
          <p:nvPr>
            <p:ph type="sldNum" sz="quarter" idx="10"/>
          </p:nvPr>
        </p:nvSpPr>
        <p:spPr/>
        <p:txBody>
          <a:bodyPr/>
          <a:lstStyle/>
          <a:p>
            <a:fld id="{F0CE7181-BDFD-6141-843B-5B3253213905}" type="slidenum">
              <a:rPr lang="en-US" smtClean="0"/>
              <a:t>2</a:t>
            </a:fld>
            <a:endParaRPr lang="en-US"/>
          </a:p>
        </p:txBody>
      </p:sp>
    </p:spTree>
    <p:extLst>
      <p:ext uri="{BB962C8B-B14F-4D97-AF65-F5344CB8AC3E}">
        <p14:creationId xmlns:p14="http://schemas.microsoft.com/office/powerpoint/2010/main" val="617410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And we’re proven</a:t>
            </a:r>
            <a:r>
              <a:rPr lang="en-US" baseline="0" dirty="0" smtClean="0"/>
              <a:t> – with over 30,000 customers, renewing at a rate of 90%</a:t>
            </a:r>
            <a:endParaRPr lang="en-US" dirty="0" smtClean="0"/>
          </a:p>
        </p:txBody>
      </p:sp>
      <p:sp>
        <p:nvSpPr>
          <p:cNvPr id="4" name="Slide Number Placeholder 3"/>
          <p:cNvSpPr>
            <a:spLocks noGrp="1"/>
          </p:cNvSpPr>
          <p:nvPr>
            <p:ph type="sldNum" sz="quarter" idx="10"/>
          </p:nvPr>
        </p:nvSpPr>
        <p:spPr/>
        <p:txBody>
          <a:bodyPr/>
          <a:lstStyle/>
          <a:p>
            <a:fld id="{F0CE7181-BDFD-6141-843B-5B3253213905}" type="slidenum">
              <a:rPr lang="en-US" smtClean="0"/>
              <a:t>4</a:t>
            </a:fld>
            <a:endParaRPr lang="en-US"/>
          </a:p>
        </p:txBody>
      </p:sp>
    </p:spTree>
    <p:extLst>
      <p:ext uri="{BB962C8B-B14F-4D97-AF65-F5344CB8AC3E}">
        <p14:creationId xmlns:p14="http://schemas.microsoft.com/office/powerpoint/2010/main" val="2722793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And we’re proven</a:t>
            </a:r>
            <a:r>
              <a:rPr lang="en-US" baseline="0" dirty="0" smtClean="0"/>
              <a:t> – with over 30,000 customers, renewing at a rate of 90%</a:t>
            </a:r>
            <a:endParaRPr lang="en-US" dirty="0" smtClean="0"/>
          </a:p>
        </p:txBody>
      </p:sp>
      <p:sp>
        <p:nvSpPr>
          <p:cNvPr id="4" name="Slide Number Placeholder 3"/>
          <p:cNvSpPr>
            <a:spLocks noGrp="1"/>
          </p:cNvSpPr>
          <p:nvPr>
            <p:ph type="sldNum" sz="quarter" idx="10"/>
          </p:nvPr>
        </p:nvSpPr>
        <p:spPr/>
        <p:txBody>
          <a:bodyPr/>
          <a:lstStyle/>
          <a:p>
            <a:fld id="{F0CE7181-BDFD-6141-843B-5B3253213905}" type="slidenum">
              <a:rPr lang="en-US" smtClean="0"/>
              <a:t>5</a:t>
            </a:fld>
            <a:endParaRPr lang="en-US"/>
          </a:p>
        </p:txBody>
      </p:sp>
    </p:spTree>
    <p:extLst>
      <p:ext uri="{BB962C8B-B14F-4D97-AF65-F5344CB8AC3E}">
        <p14:creationId xmlns:p14="http://schemas.microsoft.com/office/powerpoint/2010/main" val="2722793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how</a:t>
            </a:r>
            <a:r>
              <a:rPr lang="en-US" baseline="0" dirty="0" smtClean="0"/>
              <a:t> do we do this?</a:t>
            </a:r>
            <a:endParaRPr lang="en-US" dirty="0" smtClean="0"/>
          </a:p>
        </p:txBody>
      </p:sp>
      <p:sp>
        <p:nvSpPr>
          <p:cNvPr id="4" name="Slide Number Placeholder 3"/>
          <p:cNvSpPr>
            <a:spLocks noGrp="1"/>
          </p:cNvSpPr>
          <p:nvPr>
            <p:ph type="sldNum" sz="quarter" idx="10"/>
          </p:nvPr>
        </p:nvSpPr>
        <p:spPr/>
        <p:txBody>
          <a:bodyPr/>
          <a:lstStyle/>
          <a:p>
            <a:fld id="{F0CE7181-BDFD-6141-843B-5B3253213905}" type="slidenum">
              <a:rPr lang="en-US" smtClean="0"/>
              <a:t>6</a:t>
            </a:fld>
            <a:endParaRPr lang="en-US" dirty="0"/>
          </a:p>
        </p:txBody>
      </p:sp>
    </p:spTree>
    <p:extLst>
      <p:ext uri="{BB962C8B-B14F-4D97-AF65-F5344CB8AC3E}">
        <p14:creationId xmlns:p14="http://schemas.microsoft.com/office/powerpoint/2010/main" val="198371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is it about QlikView that makes it different from other</a:t>
            </a:r>
            <a:r>
              <a:rPr lang="en-US" baseline="0" dirty="0" smtClean="0"/>
              <a:t> vendors? </a:t>
            </a:r>
          </a:p>
          <a:p>
            <a:endParaRPr lang="en-US" dirty="0" smtClean="0"/>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First, it’s our Natural Analytics</a:t>
            </a:r>
            <a:r>
              <a:rPr lang="en-US" sz="1200" baseline="30000" dirty="0" smtClean="0">
                <a:solidFill>
                  <a:schemeClr val="tx2">
                    <a:lumMod val="60000"/>
                    <a:lumOff val="40000"/>
                  </a:schemeClr>
                </a:solidFill>
              </a:rPr>
              <a:t>™</a:t>
            </a:r>
            <a:r>
              <a:rPr lang="en-US" sz="1200" dirty="0" smtClean="0">
                <a:solidFill>
                  <a:schemeClr val="tx2">
                    <a:lumMod val="60000"/>
                    <a:lumOff val="40000"/>
                  </a:schemeClr>
                </a:solidFill>
              </a:rPr>
              <a:t> approach: we allow you to explore information</a:t>
            </a:r>
            <a:r>
              <a:rPr lang="en-US" sz="1200" baseline="0" dirty="0" smtClean="0">
                <a:solidFill>
                  <a:schemeClr val="tx2">
                    <a:lumMod val="60000"/>
                    <a:lumOff val="40000"/>
                  </a:schemeClr>
                </a:solidFill>
              </a:rPr>
              <a:t> naturally.  You can</a:t>
            </a:r>
            <a:r>
              <a:rPr lang="en-US" sz="1200" kern="1200" dirty="0" smtClean="0">
                <a:solidFill>
                  <a:schemeClr val="tx1"/>
                </a:solidFill>
                <a:effectLst/>
                <a:latin typeface="+mn-lt"/>
                <a:ea typeface="+mn-ea"/>
                <a:cs typeface="+mn-cs"/>
              </a:rPr>
              <a:t> think, decide and work in your natural – and best – way, rather than forcing you to adapt to the way business intelligence software traditionally works. </a:t>
            </a: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Data Dialogues</a:t>
            </a:r>
            <a:r>
              <a:rPr lang="en-US" sz="1200" baseline="30000" dirty="0" smtClean="0">
                <a:solidFill>
                  <a:schemeClr val="tx2">
                    <a:lumMod val="60000"/>
                    <a:lumOff val="40000"/>
                  </a:schemeClr>
                </a:solidFill>
              </a:rPr>
              <a:t>™</a:t>
            </a:r>
            <a:r>
              <a:rPr lang="en-US" sz="1200" baseline="0" dirty="0" smtClean="0">
                <a:solidFill>
                  <a:schemeClr val="tx2">
                    <a:lumMod val="60000"/>
                    <a:lumOff val="40000"/>
                  </a:schemeClr>
                </a:solidFill>
              </a:rPr>
              <a:t> help you can </a:t>
            </a:r>
            <a:r>
              <a:rPr lang="en-US" sz="1200" dirty="0" smtClean="0">
                <a:solidFill>
                  <a:schemeClr val="tx2">
                    <a:lumMod val="60000"/>
                    <a:lumOff val="40000"/>
                  </a:schemeClr>
                </a:solidFill>
              </a:rPr>
              <a:t>have meaningful</a:t>
            </a:r>
            <a:r>
              <a:rPr lang="en-US" sz="1200" baseline="0" dirty="0" smtClean="0">
                <a:solidFill>
                  <a:schemeClr val="tx2">
                    <a:lumMod val="60000"/>
                    <a:lumOff val="40000"/>
                  </a:schemeClr>
                </a:solidFill>
              </a:rPr>
              <a:t> conversations with your colleagues based on facts, not hunches. And you can reach consensus together.</a:t>
            </a:r>
            <a:endParaRPr lang="en-US" sz="1200" baseline="30000" dirty="0" smtClean="0">
              <a:solidFill>
                <a:schemeClr val="tx2">
                  <a:lumMod val="60000"/>
                  <a:lumOff val="40000"/>
                </a:schemeClr>
              </a:solidFill>
            </a:endParaRPr>
          </a:p>
          <a:p>
            <a:pPr marL="228600" indent="-228600">
              <a:spcAft>
                <a:spcPts val="1300"/>
              </a:spcAft>
              <a:buClr>
                <a:schemeClr val="accent1"/>
              </a:buClr>
              <a:buFont typeface="Arial"/>
              <a:buChar char="•"/>
              <a:defRPr/>
            </a:pP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With our Gorgeous + Genius approach, you gain a natural, easy, and comfortable experience that is visually beautiful.</a:t>
            </a:r>
          </a:p>
          <a:p>
            <a:pPr marL="228600" indent="-228600">
              <a:spcAft>
                <a:spcPts val="1300"/>
              </a:spcAft>
              <a:buClr>
                <a:schemeClr val="accent1"/>
              </a:buClr>
              <a:buFont typeface="Arial"/>
              <a:buChar char="•"/>
              <a:defRPr/>
            </a:pP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You grow the number of users and</a:t>
            </a:r>
            <a:r>
              <a:rPr lang="en-US" sz="1200" baseline="0" dirty="0" smtClean="0">
                <a:solidFill>
                  <a:schemeClr val="tx2">
                    <a:lumMod val="60000"/>
                    <a:lumOff val="40000"/>
                  </a:schemeClr>
                </a:solidFill>
              </a:rPr>
              <a:t> use the growing volume of data – from individual, to department, to enterprise.</a:t>
            </a:r>
          </a:p>
          <a:p>
            <a:pPr marL="228600" indent="-228600">
              <a:spcAft>
                <a:spcPts val="1300"/>
              </a:spcAft>
              <a:buClr>
                <a:schemeClr val="accent1"/>
              </a:buClr>
              <a:buFont typeface="Arial"/>
              <a:buChar char="•"/>
              <a:defRPr/>
            </a:pP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And with a </a:t>
            </a:r>
            <a:r>
              <a:rPr lang="en-US" sz="1200" baseline="0" dirty="0" smtClean="0">
                <a:solidFill>
                  <a:schemeClr val="tx2">
                    <a:lumMod val="60000"/>
                    <a:lumOff val="40000"/>
                  </a:schemeClr>
                </a:solidFill>
              </a:rPr>
              <a:t>quick time to implement, you shorten the time to value. It doesn’t take weeks or months to gain access to the information you need today.</a:t>
            </a:r>
          </a:p>
          <a:p>
            <a:pPr marL="228600" indent="-228600">
              <a:spcAft>
                <a:spcPts val="1300"/>
              </a:spcAft>
              <a:buClr>
                <a:schemeClr val="accent1"/>
              </a:buClr>
              <a:buFont typeface="Arial"/>
              <a:buChar char="•"/>
              <a:defRPr/>
            </a:pP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Reusable objects deliver agility and control – for greater efficiency</a:t>
            </a:r>
            <a:r>
              <a:rPr lang="en-US" sz="1200" baseline="0" dirty="0" smtClean="0">
                <a:solidFill>
                  <a:schemeClr val="tx2">
                    <a:lumMod val="60000"/>
                    <a:lumOff val="40000"/>
                  </a:schemeClr>
                </a:solidFill>
              </a:rPr>
              <a:t> and speed</a:t>
            </a: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endParaRPr lang="en-US" sz="1200" dirty="0" smtClean="0">
              <a:solidFill>
                <a:schemeClr val="tx2">
                  <a:lumMod val="60000"/>
                  <a:lumOff val="40000"/>
                </a:schemeClr>
              </a:solidFill>
            </a:endParaRP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And all of this leads you to unanticipated value: answering</a:t>
            </a:r>
            <a:r>
              <a:rPr lang="en-US" sz="1200" baseline="0" dirty="0" smtClean="0">
                <a:solidFill>
                  <a:schemeClr val="tx2">
                    <a:lumMod val="60000"/>
                    <a:lumOff val="40000"/>
                  </a:schemeClr>
                </a:solidFill>
              </a:rPr>
              <a:t> the why’s, what if’s, and what’s next?</a:t>
            </a:r>
            <a:endParaRPr lang="en-US" dirty="0"/>
          </a:p>
        </p:txBody>
      </p:sp>
      <p:sp>
        <p:nvSpPr>
          <p:cNvPr id="4" name="Slide Number Placeholder 3"/>
          <p:cNvSpPr>
            <a:spLocks noGrp="1"/>
          </p:cNvSpPr>
          <p:nvPr>
            <p:ph type="sldNum" sz="quarter" idx="10"/>
          </p:nvPr>
        </p:nvSpPr>
        <p:spPr/>
        <p:txBody>
          <a:bodyPr/>
          <a:lstStyle/>
          <a:p>
            <a:fld id="{F0CE7181-BDFD-6141-843B-5B3253213905}" type="slidenum">
              <a:rPr lang="en-US" smtClean="0"/>
              <a:t>8</a:t>
            </a:fld>
            <a:endParaRPr lang="en-US" dirty="0"/>
          </a:p>
        </p:txBody>
      </p:sp>
    </p:spTree>
    <p:extLst>
      <p:ext uri="{BB962C8B-B14F-4D97-AF65-F5344CB8AC3E}">
        <p14:creationId xmlns:p14="http://schemas.microsoft.com/office/powerpoint/2010/main" val="3044194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how</a:t>
            </a:r>
            <a:r>
              <a:rPr lang="en-US" baseline="0" dirty="0" smtClean="0"/>
              <a:t> do we do this?</a:t>
            </a:r>
            <a:endParaRPr lang="en-US" dirty="0" smtClean="0"/>
          </a:p>
        </p:txBody>
      </p:sp>
      <p:sp>
        <p:nvSpPr>
          <p:cNvPr id="4" name="Slide Number Placeholder 3"/>
          <p:cNvSpPr>
            <a:spLocks noGrp="1"/>
          </p:cNvSpPr>
          <p:nvPr>
            <p:ph type="sldNum" sz="quarter" idx="10"/>
          </p:nvPr>
        </p:nvSpPr>
        <p:spPr/>
        <p:txBody>
          <a:bodyPr/>
          <a:lstStyle/>
          <a:p>
            <a:fld id="{F0CE7181-BDFD-6141-843B-5B3253213905}" type="slidenum">
              <a:rPr lang="en-US" smtClean="0"/>
              <a:t>9</a:t>
            </a:fld>
            <a:endParaRPr lang="en-US" dirty="0"/>
          </a:p>
        </p:txBody>
      </p:sp>
    </p:spTree>
    <p:extLst>
      <p:ext uri="{BB962C8B-B14F-4D97-AF65-F5344CB8AC3E}">
        <p14:creationId xmlns:p14="http://schemas.microsoft.com/office/powerpoint/2010/main" val="1284105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sz="1200" baseline="0" dirty="0" smtClean="0"/>
              <a:t>Yes,  Big Data is the big topic, but you need help harnessing and making sense of ALL your data. wherever it resides in your IT landscape.  QlikView easily does this, making it </a:t>
            </a:r>
            <a:r>
              <a:rPr lang="en-US" sz="1200" b="1" baseline="0" dirty="0" smtClean="0"/>
              <a:t>natural </a:t>
            </a:r>
            <a:r>
              <a:rPr lang="en-US" sz="1200" baseline="0" dirty="0" smtClean="0"/>
              <a:t>for every user to access his or her data and perform analysis – whenever and wherever they need.</a:t>
            </a:r>
          </a:p>
          <a:p>
            <a:pPr marL="0" indent="0">
              <a:buFont typeface="+mj-lt"/>
              <a:buNone/>
            </a:pPr>
            <a:endParaRPr lang="en-US" sz="1200" baseline="0" dirty="0" smtClean="0"/>
          </a:p>
          <a:p>
            <a:pPr marL="0" indent="0">
              <a:buFont typeface="+mj-lt"/>
              <a:buNone/>
            </a:pPr>
            <a:r>
              <a:rPr lang="en-US" sz="1200" baseline="0" dirty="0" smtClean="0"/>
              <a:t>QlikView pulls from the data that resides in disparate systems across your company, seamlessly pulling it in and making associations to uncover what you’re looking for – and often, to reveal hidden treasures you had not anticipated.</a:t>
            </a:r>
          </a:p>
        </p:txBody>
      </p:sp>
      <p:sp>
        <p:nvSpPr>
          <p:cNvPr id="4" name="Slide Number Placeholder 3"/>
          <p:cNvSpPr>
            <a:spLocks noGrp="1"/>
          </p:cNvSpPr>
          <p:nvPr>
            <p:ph type="sldNum" sz="quarter" idx="10"/>
          </p:nvPr>
        </p:nvSpPr>
        <p:spPr/>
        <p:txBody>
          <a:bodyPr/>
          <a:lstStyle/>
          <a:p>
            <a:fld id="{F0CE7181-BDFD-6141-843B-5B3253213905}" type="slidenum">
              <a:rPr lang="en-US" smtClean="0"/>
              <a:t>10</a:t>
            </a:fld>
            <a:endParaRPr lang="en-US" dirty="0"/>
          </a:p>
        </p:txBody>
      </p:sp>
    </p:spTree>
    <p:extLst>
      <p:ext uri="{BB962C8B-B14F-4D97-AF65-F5344CB8AC3E}">
        <p14:creationId xmlns:p14="http://schemas.microsoft.com/office/powerpoint/2010/main" val="2186702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ways</a:t>
            </a:r>
            <a:r>
              <a:rPr lang="en-US" baseline="0" dirty="0" smtClean="0"/>
              <a:t> the 30k+ </a:t>
            </a:r>
            <a:r>
              <a:rPr lang="en-US" baseline="0" dirty="0" err="1" smtClean="0"/>
              <a:t>QlikView</a:t>
            </a:r>
            <a:r>
              <a:rPr lang="en-US" baseline="0" dirty="0" smtClean="0"/>
              <a:t> customers are achieving ROI with </a:t>
            </a:r>
            <a:r>
              <a:rPr lang="en-US" baseline="0" dirty="0" err="1" smtClean="0"/>
              <a:t>QlikView</a:t>
            </a:r>
            <a:r>
              <a:rPr lang="en-US" baseline="0" dirty="0" smtClean="0"/>
              <a:t>.   Generally speaking, the ROI comes from one of 3 areas:</a:t>
            </a:r>
          </a:p>
          <a:p>
            <a:pPr marL="228600" indent="-228600">
              <a:buAutoNum type="arabicParenR"/>
            </a:pPr>
            <a:r>
              <a:rPr lang="en-US" baseline="0" dirty="0" smtClean="0"/>
              <a:t>Cost Reduction</a:t>
            </a:r>
          </a:p>
          <a:p>
            <a:pPr marL="228600" indent="-228600">
              <a:buAutoNum type="arabicParenR"/>
            </a:pPr>
            <a:r>
              <a:rPr lang="en-US" baseline="0" dirty="0" smtClean="0"/>
              <a:t>Revenue Optimization </a:t>
            </a:r>
          </a:p>
          <a:p>
            <a:pPr marL="228600" indent="-228600">
              <a:buAutoNum type="arabicParenR"/>
            </a:pPr>
            <a:r>
              <a:rPr lang="en-US" baseline="0" dirty="0" smtClean="0"/>
              <a:t>Risk and Compliance</a:t>
            </a:r>
            <a:endParaRPr lang="en-US" dirty="0" smtClean="0"/>
          </a:p>
        </p:txBody>
      </p:sp>
      <p:sp>
        <p:nvSpPr>
          <p:cNvPr id="4" name="Slide Number Placeholder 3"/>
          <p:cNvSpPr>
            <a:spLocks noGrp="1"/>
          </p:cNvSpPr>
          <p:nvPr>
            <p:ph type="sldNum" sz="quarter" idx="10"/>
          </p:nvPr>
        </p:nvSpPr>
        <p:spPr/>
        <p:txBody>
          <a:bodyPr/>
          <a:lstStyle/>
          <a:p>
            <a:fld id="{F0CE7181-BDFD-6141-843B-5B3253213905}" type="slidenum">
              <a:rPr lang="en-US" smtClean="0"/>
              <a:pPr/>
              <a:t>11</a:t>
            </a:fld>
            <a:endParaRPr lang="en-US"/>
          </a:p>
        </p:txBody>
      </p:sp>
    </p:spTree>
    <p:extLst>
      <p:ext uri="{BB962C8B-B14F-4D97-AF65-F5344CB8AC3E}">
        <p14:creationId xmlns:p14="http://schemas.microsoft.com/office/powerpoint/2010/main" val="3120914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Public facing slide</a:t>
            </a:r>
            <a:endParaRPr lang="en-US" dirty="0"/>
          </a:p>
        </p:txBody>
      </p:sp>
      <p:sp>
        <p:nvSpPr>
          <p:cNvPr id="4" name="Slide Number Placeholder 3"/>
          <p:cNvSpPr>
            <a:spLocks noGrp="1"/>
          </p:cNvSpPr>
          <p:nvPr>
            <p:ph type="sldNum" sz="quarter" idx="10"/>
          </p:nvPr>
        </p:nvSpPr>
        <p:spPr/>
        <p:txBody>
          <a:bodyPr/>
          <a:lstStyle/>
          <a:p>
            <a:fld id="{F0CE7181-BDFD-6141-843B-5B3253213905}" type="slidenum">
              <a:rPr lang="en-US" smtClean="0"/>
              <a:pPr/>
              <a:t>12</a:t>
            </a:fld>
            <a:endParaRPr lang="en-US"/>
          </a:p>
        </p:txBody>
      </p:sp>
    </p:spTree>
    <p:extLst>
      <p:ext uri="{BB962C8B-B14F-4D97-AF65-F5344CB8AC3E}">
        <p14:creationId xmlns:p14="http://schemas.microsoft.com/office/powerpoint/2010/main" val="3155030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Public </a:t>
            </a:r>
            <a:r>
              <a:rPr lang="en-US" smtClean="0"/>
              <a:t>facing slide</a:t>
            </a:r>
            <a:endParaRPr lang="en-US" dirty="0"/>
          </a:p>
        </p:txBody>
      </p:sp>
      <p:sp>
        <p:nvSpPr>
          <p:cNvPr id="4" name="Slide Number Placeholder 3"/>
          <p:cNvSpPr>
            <a:spLocks noGrp="1"/>
          </p:cNvSpPr>
          <p:nvPr>
            <p:ph type="sldNum" sz="quarter" idx="10"/>
          </p:nvPr>
        </p:nvSpPr>
        <p:spPr/>
        <p:txBody>
          <a:bodyPr/>
          <a:lstStyle/>
          <a:p>
            <a:fld id="{F0CE7181-BDFD-6141-843B-5B3253213905}" type="slidenum">
              <a:rPr lang="en-US" smtClean="0"/>
              <a:pPr/>
              <a:t>13</a:t>
            </a:fld>
            <a:endParaRPr lang="en-US"/>
          </a:p>
        </p:txBody>
      </p:sp>
    </p:spTree>
    <p:extLst>
      <p:ext uri="{BB962C8B-B14F-4D97-AF65-F5344CB8AC3E}">
        <p14:creationId xmlns:p14="http://schemas.microsoft.com/office/powerpoint/2010/main" val="3155030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QlikView supports what</a:t>
            </a:r>
            <a:r>
              <a:rPr lang="en-US" baseline="0" dirty="0" smtClean="0"/>
              <a:t> companies need to do in the new reality of today’s business.</a:t>
            </a: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Improve decision making in an increasingly complex data environment</a:t>
            </a: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Deliver greater speed and agility in line with the pace of business</a:t>
            </a: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Transform the way they think about and run their operations</a:t>
            </a:r>
          </a:p>
          <a:p>
            <a:pPr marL="228600" indent="-228600">
              <a:spcAft>
                <a:spcPts val="1300"/>
              </a:spcAft>
              <a:buClr>
                <a:schemeClr val="accent1"/>
              </a:buClr>
              <a:buFont typeface="Arial"/>
              <a:buChar char="•"/>
              <a:defRPr/>
            </a:pPr>
            <a:r>
              <a:rPr lang="en-US" sz="1200" dirty="0" smtClean="0">
                <a:solidFill>
                  <a:schemeClr val="tx2">
                    <a:lumMod val="60000"/>
                    <a:lumOff val="40000"/>
                  </a:schemeClr>
                </a:solidFill>
              </a:rPr>
              <a:t>Address information needs of individuals in a way that drives overall value for the business</a:t>
            </a:r>
          </a:p>
        </p:txBody>
      </p:sp>
      <p:sp>
        <p:nvSpPr>
          <p:cNvPr id="4" name="Slide Number Placeholder 3"/>
          <p:cNvSpPr>
            <a:spLocks noGrp="1"/>
          </p:cNvSpPr>
          <p:nvPr>
            <p:ph type="sldNum" sz="quarter" idx="10"/>
          </p:nvPr>
        </p:nvSpPr>
        <p:spPr/>
        <p:txBody>
          <a:bodyPr/>
          <a:lstStyle/>
          <a:p>
            <a:fld id="{F0CE7181-BDFD-6141-843B-5B3253213905}" type="slidenum">
              <a:rPr lang="en-US" smtClean="0"/>
              <a:t>14</a:t>
            </a:fld>
            <a:endParaRPr lang="en-US" dirty="0"/>
          </a:p>
        </p:txBody>
      </p:sp>
    </p:spTree>
    <p:extLst>
      <p:ext uri="{BB962C8B-B14F-4D97-AF65-F5344CB8AC3E}">
        <p14:creationId xmlns:p14="http://schemas.microsoft.com/office/powerpoint/2010/main" val="980759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how</a:t>
            </a:r>
            <a:r>
              <a:rPr lang="en-US" baseline="0" dirty="0" smtClean="0"/>
              <a:t> do we do this?</a:t>
            </a:r>
            <a:endParaRPr lang="en-US" dirty="0" smtClean="0"/>
          </a:p>
        </p:txBody>
      </p:sp>
      <p:sp>
        <p:nvSpPr>
          <p:cNvPr id="4" name="Slide Number Placeholder 3"/>
          <p:cNvSpPr>
            <a:spLocks noGrp="1"/>
          </p:cNvSpPr>
          <p:nvPr>
            <p:ph type="sldNum" sz="quarter" idx="10"/>
          </p:nvPr>
        </p:nvSpPr>
        <p:spPr/>
        <p:txBody>
          <a:bodyPr/>
          <a:lstStyle/>
          <a:p>
            <a:fld id="{F0CE7181-BDFD-6141-843B-5B3253213905}" type="slidenum">
              <a:rPr lang="en-US" smtClean="0"/>
              <a:t>16</a:t>
            </a:fld>
            <a:endParaRPr lang="en-US" dirty="0"/>
          </a:p>
        </p:txBody>
      </p:sp>
    </p:spTree>
    <p:extLst>
      <p:ext uri="{BB962C8B-B14F-4D97-AF65-F5344CB8AC3E}">
        <p14:creationId xmlns:p14="http://schemas.microsoft.com/office/powerpoint/2010/main" val="12841053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descr="COV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685800" y="2526883"/>
            <a:ext cx="6504441" cy="369332"/>
          </a:xfrm>
          <a:prstGeom prst="rect">
            <a:avLst/>
          </a:prstGeom>
        </p:spPr>
        <p:txBody>
          <a:bodyPr wrap="square" lIns="0" tIns="0" rIns="0" bIns="0" anchor="t" anchorCtr="0">
            <a:spAutoFit/>
          </a:bodyPr>
          <a:lstStyle>
            <a:lvl1pPr algn="l">
              <a:defRPr sz="2400" b="1">
                <a:solidFill>
                  <a:schemeClr val="accent3"/>
                </a:solidFill>
              </a:defRPr>
            </a:lvl1pPr>
          </a:lstStyle>
          <a:p>
            <a:r>
              <a:rPr lang="en-US" dirty="0" smtClean="0"/>
              <a:t>Presentation title here</a:t>
            </a:r>
            <a:endParaRPr lang="en-US" dirty="0"/>
          </a:p>
        </p:txBody>
      </p:sp>
      <p:sp>
        <p:nvSpPr>
          <p:cNvPr id="15" name="Text Placeholder 14"/>
          <p:cNvSpPr>
            <a:spLocks noGrp="1"/>
          </p:cNvSpPr>
          <p:nvPr>
            <p:ph type="body" sz="quarter" idx="10" hasCustomPrompt="1"/>
          </p:nvPr>
        </p:nvSpPr>
        <p:spPr>
          <a:xfrm>
            <a:off x="685800" y="3061825"/>
            <a:ext cx="6504441" cy="323165"/>
          </a:xfrm>
          <a:prstGeom prst="rect">
            <a:avLst/>
          </a:prstGeom>
        </p:spPr>
        <p:txBody>
          <a:bodyPr wrap="square" lIns="0" tIns="0" rIns="0" bIns="0">
            <a:spAutoFit/>
          </a:bodyPr>
          <a:lstStyle>
            <a:lvl1pPr marL="0" indent="0">
              <a:buNone/>
              <a:defRPr sz="2100">
                <a:solidFill>
                  <a:srgbClr val="8C8C8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Presentation sub-title</a:t>
            </a:r>
            <a:endParaRPr lang="en-US" dirty="0"/>
          </a:p>
        </p:txBody>
      </p:sp>
      <p:sp>
        <p:nvSpPr>
          <p:cNvPr id="19" name="Text Placeholder 18"/>
          <p:cNvSpPr>
            <a:spLocks noGrp="1"/>
          </p:cNvSpPr>
          <p:nvPr>
            <p:ph type="body" sz="quarter" idx="11" hasCustomPrompt="1"/>
          </p:nvPr>
        </p:nvSpPr>
        <p:spPr>
          <a:xfrm>
            <a:off x="685800" y="4239737"/>
            <a:ext cx="4670425" cy="276999"/>
          </a:xfrm>
          <a:prstGeom prst="rect">
            <a:avLst/>
          </a:prstGeom>
        </p:spPr>
        <p:txBody>
          <a:bodyPr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a:solidFill>
                  <a:srgbClr val="8C8C8C"/>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smtClean="0"/>
              <a:t>Name of Presenter</a:t>
            </a:r>
          </a:p>
        </p:txBody>
      </p:sp>
      <p:sp>
        <p:nvSpPr>
          <p:cNvPr id="7" name="Text Placeholder 18"/>
          <p:cNvSpPr>
            <a:spLocks noGrp="1"/>
          </p:cNvSpPr>
          <p:nvPr>
            <p:ph type="body" sz="quarter" idx="12" hasCustomPrompt="1"/>
          </p:nvPr>
        </p:nvSpPr>
        <p:spPr>
          <a:xfrm>
            <a:off x="685800" y="4631320"/>
            <a:ext cx="4670425" cy="230832"/>
          </a:xfrm>
          <a:prstGeom prst="rect">
            <a:avLst/>
          </a:prstGeom>
        </p:spPr>
        <p:txBody>
          <a:bodyPr lIns="0" tIns="0" rIns="0" bIns="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a:solidFill>
                  <a:srgbClr val="8C8C8C"/>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smtClean="0"/>
              <a:t>00 Month, 2014</a:t>
            </a:r>
          </a:p>
        </p:txBody>
      </p:sp>
      <p:pic>
        <p:nvPicPr>
          <p:cNvPr id="9" name="Picture 8"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410799"/>
            <a:ext cx="2167128" cy="691073"/>
          </a:xfrm>
          <a:prstGeom prst="rect">
            <a:avLst/>
          </a:prstGeom>
        </p:spPr>
      </p:pic>
    </p:spTree>
    <p:extLst>
      <p:ext uri="{BB962C8B-B14F-4D97-AF65-F5344CB8AC3E}">
        <p14:creationId xmlns:p14="http://schemas.microsoft.com/office/powerpoint/2010/main" val="31444422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 Headlin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9598172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 List Sl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7" name="Text Placeholder 7"/>
          <p:cNvSpPr>
            <a:spLocks noGrp="1"/>
          </p:cNvSpPr>
          <p:nvPr>
            <p:ph type="body" sz="quarter" idx="11" hasCustomPrompt="1"/>
          </p:nvPr>
        </p:nvSpPr>
        <p:spPr>
          <a:xfrm>
            <a:off x="492124" y="1208088"/>
            <a:ext cx="7046363" cy="1435778"/>
          </a:xfrm>
          <a:prstGeom prst="rect">
            <a:avLst/>
          </a:prstGeom>
        </p:spPr>
        <p:txBody>
          <a:bodyPr wrap="square" lIns="0" tIns="0" rIns="0" bIns="0">
            <a:spAutoFit/>
          </a:bodyPr>
          <a:lstStyle>
            <a:lvl1pPr marL="169863" indent="-169863">
              <a:lnSpc>
                <a:spcPct val="120000"/>
              </a:lnSpc>
              <a:buClr>
                <a:schemeClr val="accent1"/>
              </a:buClr>
              <a:defRPr sz="1800" baseline="0">
                <a:solidFill>
                  <a:schemeClr val="bg2"/>
                </a:solidFill>
              </a:defRPr>
            </a:lvl1pPr>
            <a:lvl2pPr marL="455613" indent="-230188">
              <a:lnSpc>
                <a:spcPct val="110000"/>
              </a:lnSpc>
              <a:buClr>
                <a:schemeClr val="accent1"/>
              </a:buClr>
              <a:defRPr sz="1800" baseline="0">
                <a:solidFill>
                  <a:schemeClr val="bg2"/>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Tree>
    <p:extLst>
      <p:ext uri="{BB962C8B-B14F-4D97-AF65-F5344CB8AC3E}">
        <p14:creationId xmlns:p14="http://schemas.microsoft.com/office/powerpoint/2010/main" val="16851995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ed List Slide with 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492125" y="1208088"/>
            <a:ext cx="7046363"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a:t>
            </a:r>
          </a:p>
        </p:txBody>
      </p:sp>
      <p:sp>
        <p:nvSpPr>
          <p:cNvPr id="8" name="Text Placeholder 7"/>
          <p:cNvSpPr>
            <a:spLocks noGrp="1"/>
          </p:cNvSpPr>
          <p:nvPr>
            <p:ph type="body" sz="quarter" idx="11" hasCustomPrompt="1"/>
          </p:nvPr>
        </p:nvSpPr>
        <p:spPr>
          <a:xfrm>
            <a:off x="492124" y="1639068"/>
            <a:ext cx="7046363" cy="1435778"/>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9" name="Text Placeholder 7"/>
          <p:cNvSpPr>
            <a:spLocks noGrp="1"/>
          </p:cNvSpPr>
          <p:nvPr>
            <p:ph type="body" sz="quarter" idx="12" hasCustomPrompt="1"/>
          </p:nvPr>
        </p:nvSpPr>
        <p:spPr>
          <a:xfrm>
            <a:off x="492124" y="3728361"/>
            <a:ext cx="7046363" cy="987963"/>
          </a:xfrm>
          <a:prstGeom prst="rect">
            <a:avLst/>
          </a:prstGeom>
        </p:spPr>
        <p:txBody>
          <a:bodyPr wrap="square" lIns="0" tIns="0" rIns="0" bIns="0">
            <a:spAutoFit/>
          </a:bodyPr>
          <a:lstStyle>
            <a:lvl1pPr marL="0" indent="0">
              <a:lnSpc>
                <a:spcPct val="120000"/>
              </a:lnSpc>
              <a:buClr>
                <a:schemeClr val="accent1"/>
              </a:buClr>
              <a:buNone/>
              <a:defRPr sz="1800" baseline="0">
                <a:solidFill>
                  <a:srgbClr val="696969"/>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Replace this basic body copy and insert your own here. This is a section of dummy copy for color and format reference. Please insert your own copy with the same color and formatting shown here.</a:t>
            </a:r>
          </a:p>
        </p:txBody>
      </p:sp>
      <p:sp>
        <p:nvSpPr>
          <p:cNvPr id="6"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3976613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Bulleted List Slide">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1208088"/>
            <a:ext cx="3727790"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 #1</a:t>
            </a:r>
          </a:p>
        </p:txBody>
      </p:sp>
      <p:sp>
        <p:nvSpPr>
          <p:cNvPr id="5" name="Text Placeholder 7"/>
          <p:cNvSpPr>
            <a:spLocks noGrp="1"/>
          </p:cNvSpPr>
          <p:nvPr>
            <p:ph type="body" sz="quarter" idx="11" hasCustomPrompt="1"/>
          </p:nvPr>
        </p:nvSpPr>
        <p:spPr>
          <a:xfrm>
            <a:off x="492125" y="1639068"/>
            <a:ext cx="3727790" cy="2709973"/>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6" name="Text Placeholder 4"/>
          <p:cNvSpPr>
            <a:spLocks noGrp="1"/>
          </p:cNvSpPr>
          <p:nvPr>
            <p:ph type="body" sz="quarter" idx="12" hasCustomPrompt="1"/>
          </p:nvPr>
        </p:nvSpPr>
        <p:spPr>
          <a:xfrm>
            <a:off x="4824706" y="1208088"/>
            <a:ext cx="3727790"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 #2</a:t>
            </a:r>
          </a:p>
        </p:txBody>
      </p:sp>
      <p:sp>
        <p:nvSpPr>
          <p:cNvPr id="7" name="Text Placeholder 7"/>
          <p:cNvSpPr>
            <a:spLocks noGrp="1"/>
          </p:cNvSpPr>
          <p:nvPr>
            <p:ph type="body" sz="quarter" idx="13" hasCustomPrompt="1"/>
          </p:nvPr>
        </p:nvSpPr>
        <p:spPr>
          <a:xfrm>
            <a:off x="4824706" y="1639068"/>
            <a:ext cx="3727790" cy="2709973"/>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8"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32174832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Image 1">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371142"/>
            <a:ext cx="8358016" cy="4753307"/>
          </a:xfrm>
          <a:prstGeom prst="rect">
            <a:avLst/>
          </a:prstGeom>
        </p:spPr>
        <p:txBody>
          <a:bodyPr/>
          <a:lstStyle>
            <a:lvl1pPr marL="0" indent="0" algn="ctr">
              <a:buNone/>
              <a:defRPr sz="1800">
                <a:solidFill>
                  <a:schemeClr val="bg2"/>
                </a:solidFill>
              </a:defRPr>
            </a:lvl1pPr>
          </a:lstStyle>
          <a:p>
            <a:endParaRPr lang="en-US" dirty="0"/>
          </a:p>
        </p:txBody>
      </p:sp>
      <p:sp>
        <p:nvSpPr>
          <p:cNvPr id="5"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21983164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Image 2">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392992" y="1371142"/>
            <a:ext cx="8358016" cy="4753307"/>
          </a:xfrm>
          <a:prstGeom prst="rect">
            <a:avLst/>
          </a:prstGeom>
          <a:solidFill>
            <a:schemeClr val="bg1"/>
          </a:solidFill>
          <a:ln w="76200" cmpd="sng">
            <a:solidFill>
              <a:schemeClr val="bg1"/>
            </a:solidFill>
          </a:ln>
          <a:effectLst>
            <a:outerShdw blurRad="50800" dist="38100" dir="2700000" algn="tl" rotWithShape="0">
              <a:prstClr val="black">
                <a:alpha val="40000"/>
              </a:prstClr>
            </a:outerShdw>
          </a:effectLst>
        </p:spPr>
        <p:txBody>
          <a:bodyPr/>
          <a:lstStyle>
            <a:lvl1pPr marL="0" indent="0" algn="ctr">
              <a:buNone/>
              <a:defRPr sz="1800">
                <a:solidFill>
                  <a:schemeClr val="bg2"/>
                </a:solidFill>
              </a:defRPr>
            </a:lvl1pPr>
          </a:lstStyle>
          <a:p>
            <a:endParaRPr lang="en-US" dirty="0"/>
          </a:p>
        </p:txBody>
      </p:sp>
      <p:sp>
        <p:nvSpPr>
          <p:cNvPr id="5"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143818462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ph/Chart Slide 1">
    <p:spTree>
      <p:nvGrpSpPr>
        <p:cNvPr id="1" name=""/>
        <p:cNvGrpSpPr/>
        <p:nvPr/>
      </p:nvGrpSpPr>
      <p:grpSpPr>
        <a:xfrm>
          <a:off x="0" y="0"/>
          <a:ext cx="0" cy="0"/>
          <a:chOff x="0" y="0"/>
          <a:chExt cx="0" cy="0"/>
        </a:xfrm>
      </p:grpSpPr>
      <p:sp>
        <p:nvSpPr>
          <p:cNvPr id="7" name="Chart Placeholder 5"/>
          <p:cNvSpPr>
            <a:spLocks noGrp="1"/>
          </p:cNvSpPr>
          <p:nvPr>
            <p:ph type="chart" sz="quarter" idx="10"/>
          </p:nvPr>
        </p:nvSpPr>
        <p:spPr>
          <a:xfrm>
            <a:off x="2713038" y="1487488"/>
            <a:ext cx="3676650" cy="3676650"/>
          </a:xfrm>
          <a:prstGeom prst="rect">
            <a:avLst/>
          </a:prstGeom>
        </p:spPr>
        <p:txBody>
          <a:bodyPr vert="horz"/>
          <a:lstStyle>
            <a:lvl1pPr marL="0" indent="0" algn="ctr">
              <a:buNone/>
              <a:defRPr sz="1800">
                <a:solidFill>
                  <a:srgbClr val="8C8C8C"/>
                </a:solidFill>
              </a:defRPr>
            </a:lvl1pPr>
          </a:lstStyle>
          <a:p>
            <a:endParaRPr lang="en-US" dirty="0"/>
          </a:p>
        </p:txBody>
      </p:sp>
      <p:sp>
        <p:nvSpPr>
          <p:cNvPr id="9" name="Text Placeholder 8"/>
          <p:cNvSpPr>
            <a:spLocks noGrp="1"/>
          </p:cNvSpPr>
          <p:nvPr>
            <p:ph type="body" sz="quarter" idx="11" hasCustomPrompt="1"/>
          </p:nvPr>
        </p:nvSpPr>
        <p:spPr>
          <a:xfrm>
            <a:off x="512150" y="1487488"/>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0" name="Text Placeholder 8"/>
          <p:cNvSpPr>
            <a:spLocks noGrp="1"/>
          </p:cNvSpPr>
          <p:nvPr>
            <p:ph type="body" sz="quarter" idx="12" hasCustomPrompt="1"/>
          </p:nvPr>
        </p:nvSpPr>
        <p:spPr>
          <a:xfrm>
            <a:off x="512150" y="3105654"/>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1" name="Text Placeholder 8"/>
          <p:cNvSpPr>
            <a:spLocks noGrp="1"/>
          </p:cNvSpPr>
          <p:nvPr>
            <p:ph type="body" sz="quarter" idx="13" hasCustomPrompt="1"/>
          </p:nvPr>
        </p:nvSpPr>
        <p:spPr>
          <a:xfrm>
            <a:off x="512150" y="4723819"/>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2" name="Text Placeholder 8"/>
          <p:cNvSpPr>
            <a:spLocks noGrp="1"/>
          </p:cNvSpPr>
          <p:nvPr>
            <p:ph type="body" sz="quarter" idx="14" hasCustomPrompt="1"/>
          </p:nvPr>
        </p:nvSpPr>
        <p:spPr>
          <a:xfrm>
            <a:off x="6531588" y="1487488"/>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3" name="Text Placeholder 8"/>
          <p:cNvSpPr>
            <a:spLocks noGrp="1"/>
          </p:cNvSpPr>
          <p:nvPr>
            <p:ph type="body" sz="quarter" idx="15" hasCustomPrompt="1"/>
          </p:nvPr>
        </p:nvSpPr>
        <p:spPr>
          <a:xfrm>
            <a:off x="6531588" y="3105654"/>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4" name="Text Placeholder 8"/>
          <p:cNvSpPr>
            <a:spLocks noGrp="1"/>
          </p:cNvSpPr>
          <p:nvPr>
            <p:ph type="body" sz="quarter" idx="16" hasCustomPrompt="1"/>
          </p:nvPr>
        </p:nvSpPr>
        <p:spPr>
          <a:xfrm>
            <a:off x="6531588" y="4723819"/>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6" name="Text Placeholder 15"/>
          <p:cNvSpPr>
            <a:spLocks noGrp="1"/>
          </p:cNvSpPr>
          <p:nvPr>
            <p:ph type="body" sz="quarter" idx="17" hasCustomPrompt="1"/>
          </p:nvPr>
        </p:nvSpPr>
        <p:spPr>
          <a:xfrm>
            <a:off x="512150" y="6431007"/>
            <a:ext cx="7158038" cy="138499"/>
          </a:xfrm>
          <a:prstGeom prst="rect">
            <a:avLst/>
          </a:prstGeom>
        </p:spPr>
        <p:txBody>
          <a:bodyPr vert="horz" lIns="0" tIns="0" rIns="0" bIns="0">
            <a:spAutoFit/>
          </a:bodyPr>
          <a:lstStyle>
            <a:lvl1pPr marL="0" indent="0">
              <a:buNone/>
              <a:defRPr sz="900" baseline="0">
                <a:solidFill>
                  <a:srgbClr val="696969"/>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Insert source text here</a:t>
            </a:r>
            <a:endParaRPr lang="en-US" dirty="0"/>
          </a:p>
        </p:txBody>
      </p:sp>
      <p:sp>
        <p:nvSpPr>
          <p:cNvPr id="15"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343951166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Chart Slide 2">
    <p:spTree>
      <p:nvGrpSpPr>
        <p:cNvPr id="1" name=""/>
        <p:cNvGrpSpPr/>
        <p:nvPr/>
      </p:nvGrpSpPr>
      <p:grpSpPr>
        <a:xfrm>
          <a:off x="0" y="0"/>
          <a:ext cx="0" cy="0"/>
          <a:chOff x="0" y="0"/>
          <a:chExt cx="0" cy="0"/>
        </a:xfrm>
      </p:grpSpPr>
      <p:sp>
        <p:nvSpPr>
          <p:cNvPr id="4" name="Chart Placeholder 5"/>
          <p:cNvSpPr>
            <a:spLocks noGrp="1"/>
          </p:cNvSpPr>
          <p:nvPr>
            <p:ph type="chart" sz="quarter" idx="10"/>
          </p:nvPr>
        </p:nvSpPr>
        <p:spPr>
          <a:xfrm>
            <a:off x="2713038" y="1487488"/>
            <a:ext cx="3676650" cy="3676650"/>
          </a:xfrm>
          <a:prstGeom prst="rect">
            <a:avLst/>
          </a:prstGeom>
        </p:spPr>
        <p:txBody>
          <a:bodyPr vert="horz"/>
          <a:lstStyle>
            <a:lvl1pPr marL="0" indent="0" algn="ctr">
              <a:buNone/>
              <a:defRPr sz="1800">
                <a:solidFill>
                  <a:srgbClr val="8C8C8C"/>
                </a:solidFill>
              </a:defRPr>
            </a:lvl1pPr>
          </a:lstStyle>
          <a:p>
            <a:endParaRPr lang="en-US" dirty="0"/>
          </a:p>
        </p:txBody>
      </p:sp>
      <p:sp>
        <p:nvSpPr>
          <p:cNvPr id="5" name="Text Placeholder 8"/>
          <p:cNvSpPr>
            <a:spLocks noGrp="1"/>
          </p:cNvSpPr>
          <p:nvPr>
            <p:ph type="body" sz="quarter" idx="11" hasCustomPrompt="1"/>
          </p:nvPr>
        </p:nvSpPr>
        <p:spPr>
          <a:xfrm>
            <a:off x="512150" y="1133801"/>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1" name="Text Placeholder 15"/>
          <p:cNvSpPr>
            <a:spLocks noGrp="1"/>
          </p:cNvSpPr>
          <p:nvPr>
            <p:ph type="body" sz="quarter" idx="17" hasCustomPrompt="1"/>
          </p:nvPr>
        </p:nvSpPr>
        <p:spPr>
          <a:xfrm>
            <a:off x="512150" y="6431007"/>
            <a:ext cx="7158038" cy="138499"/>
          </a:xfrm>
          <a:prstGeom prst="rect">
            <a:avLst/>
          </a:prstGeom>
        </p:spPr>
        <p:txBody>
          <a:bodyPr vert="horz" lIns="0" tIns="0" rIns="0" bIns="0">
            <a:spAutoFit/>
          </a:bodyPr>
          <a:lstStyle>
            <a:lvl1pPr marL="0" indent="0">
              <a:buNone/>
              <a:defRPr sz="900" baseline="0">
                <a:solidFill>
                  <a:srgbClr val="696969"/>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Insert Source Text Here</a:t>
            </a:r>
            <a:endParaRPr lang="en-US" dirty="0"/>
          </a:p>
        </p:txBody>
      </p:sp>
      <p:sp>
        <p:nvSpPr>
          <p:cNvPr id="12" name="Text Placeholder 8"/>
          <p:cNvSpPr>
            <a:spLocks noGrp="1"/>
          </p:cNvSpPr>
          <p:nvPr>
            <p:ph type="body" sz="quarter" idx="18" hasCustomPrompt="1"/>
          </p:nvPr>
        </p:nvSpPr>
        <p:spPr>
          <a:xfrm>
            <a:off x="512150" y="1912156"/>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17" name="Text Placeholder 8"/>
          <p:cNvSpPr>
            <a:spLocks noGrp="1"/>
          </p:cNvSpPr>
          <p:nvPr>
            <p:ph type="body" sz="quarter" idx="19" hasCustomPrompt="1"/>
          </p:nvPr>
        </p:nvSpPr>
        <p:spPr>
          <a:xfrm>
            <a:off x="512150" y="2899602"/>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18" name="Text Placeholder 8"/>
          <p:cNvSpPr>
            <a:spLocks noGrp="1"/>
          </p:cNvSpPr>
          <p:nvPr>
            <p:ph type="body" sz="quarter" idx="20" hasCustomPrompt="1"/>
          </p:nvPr>
        </p:nvSpPr>
        <p:spPr>
          <a:xfrm>
            <a:off x="512150" y="3677957"/>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19" name="Text Placeholder 8"/>
          <p:cNvSpPr>
            <a:spLocks noGrp="1"/>
          </p:cNvSpPr>
          <p:nvPr>
            <p:ph type="body" sz="quarter" idx="21" hasCustomPrompt="1"/>
          </p:nvPr>
        </p:nvSpPr>
        <p:spPr>
          <a:xfrm>
            <a:off x="512150" y="4665403"/>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0" name="Text Placeholder 8"/>
          <p:cNvSpPr>
            <a:spLocks noGrp="1"/>
          </p:cNvSpPr>
          <p:nvPr>
            <p:ph type="body" sz="quarter" idx="22" hasCustomPrompt="1"/>
          </p:nvPr>
        </p:nvSpPr>
        <p:spPr>
          <a:xfrm>
            <a:off x="512150" y="5443758"/>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1" name="Text Placeholder 8"/>
          <p:cNvSpPr>
            <a:spLocks noGrp="1"/>
          </p:cNvSpPr>
          <p:nvPr>
            <p:ph type="body" sz="quarter" idx="23" hasCustomPrompt="1"/>
          </p:nvPr>
        </p:nvSpPr>
        <p:spPr>
          <a:xfrm>
            <a:off x="6481900" y="1133801"/>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2" name="Text Placeholder 8"/>
          <p:cNvSpPr>
            <a:spLocks noGrp="1"/>
          </p:cNvSpPr>
          <p:nvPr>
            <p:ph type="body" sz="quarter" idx="24" hasCustomPrompt="1"/>
          </p:nvPr>
        </p:nvSpPr>
        <p:spPr>
          <a:xfrm>
            <a:off x="6481900" y="1912156"/>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3" name="Text Placeholder 8"/>
          <p:cNvSpPr>
            <a:spLocks noGrp="1"/>
          </p:cNvSpPr>
          <p:nvPr>
            <p:ph type="body" sz="quarter" idx="25" hasCustomPrompt="1"/>
          </p:nvPr>
        </p:nvSpPr>
        <p:spPr>
          <a:xfrm>
            <a:off x="6481900" y="2899602"/>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4" name="Text Placeholder 8"/>
          <p:cNvSpPr>
            <a:spLocks noGrp="1"/>
          </p:cNvSpPr>
          <p:nvPr>
            <p:ph type="body" sz="quarter" idx="26" hasCustomPrompt="1"/>
          </p:nvPr>
        </p:nvSpPr>
        <p:spPr>
          <a:xfrm>
            <a:off x="6481900" y="3677957"/>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5" name="Text Placeholder 8"/>
          <p:cNvSpPr>
            <a:spLocks noGrp="1"/>
          </p:cNvSpPr>
          <p:nvPr>
            <p:ph type="body" sz="quarter" idx="27" hasCustomPrompt="1"/>
          </p:nvPr>
        </p:nvSpPr>
        <p:spPr>
          <a:xfrm>
            <a:off x="6481900" y="4665403"/>
            <a:ext cx="2100262" cy="707373"/>
          </a:xfrm>
          <a:prstGeom prst="rect">
            <a:avLst/>
          </a:prstGeom>
        </p:spPr>
        <p:txBody>
          <a:bodyPr vert="horz" lIns="0" tIns="0" rIns="0" bIns="0">
            <a:spAutoFit/>
          </a:bodyPr>
          <a:lstStyle>
            <a:lvl1pPr marL="0" indent="0">
              <a:lnSpc>
                <a:spcPct val="110000"/>
              </a:lnSpc>
              <a:buNone/>
              <a:defRPr sz="1400" b="1" baseline="0">
                <a:solidFill>
                  <a:srgbClr val="8C8C8C"/>
                </a:solidFill>
              </a:defRPr>
            </a:lvl1pPr>
          </a:lstStyle>
          <a:p>
            <a:pPr lvl="0"/>
            <a:r>
              <a:rPr lang="en-US" dirty="0" smtClean="0"/>
              <a:t>Descriptor copy for graphs/charts. Replace with your own copy</a:t>
            </a:r>
            <a:endParaRPr lang="en-US" dirty="0"/>
          </a:p>
        </p:txBody>
      </p:sp>
      <p:sp>
        <p:nvSpPr>
          <p:cNvPr id="26" name="Text Placeholder 8"/>
          <p:cNvSpPr>
            <a:spLocks noGrp="1"/>
          </p:cNvSpPr>
          <p:nvPr>
            <p:ph type="body" sz="quarter" idx="28" hasCustomPrompt="1"/>
          </p:nvPr>
        </p:nvSpPr>
        <p:spPr>
          <a:xfrm>
            <a:off x="6481900" y="5443758"/>
            <a:ext cx="2100262" cy="793551"/>
          </a:xfrm>
          <a:prstGeom prst="rect">
            <a:avLst/>
          </a:prstGeom>
        </p:spPr>
        <p:txBody>
          <a:bodyPr vert="horz" lIns="0" tIns="0" rIns="0" bIns="0">
            <a:spAutoFit/>
          </a:bodyPr>
          <a:lstStyle>
            <a:lvl1pPr marL="112713" indent="-112713">
              <a:lnSpc>
                <a:spcPct val="110000"/>
              </a:lnSpc>
              <a:buClr>
                <a:schemeClr val="accent1"/>
              </a:buClr>
              <a:buFont typeface="Arial"/>
              <a:buChar char="•"/>
              <a:defRPr sz="1400" b="0" baseline="0">
                <a:solidFill>
                  <a:srgbClr val="696969"/>
                </a:solidFill>
              </a:defRPr>
            </a:lvl1pPr>
          </a:lstStyle>
          <a:p>
            <a:pPr lvl="0"/>
            <a:r>
              <a:rPr lang="en-US" dirty="0" smtClean="0"/>
              <a:t>Bullet #1</a:t>
            </a:r>
          </a:p>
          <a:p>
            <a:pPr lvl="0"/>
            <a:r>
              <a:rPr lang="en-US" dirty="0" smtClean="0"/>
              <a:t>Bullet #2</a:t>
            </a:r>
          </a:p>
          <a:p>
            <a:pPr lvl="0"/>
            <a:r>
              <a:rPr lang="en-US" dirty="0" smtClean="0"/>
              <a:t>Bullet #3</a:t>
            </a:r>
            <a:endParaRPr lang="en-US" dirty="0"/>
          </a:p>
        </p:txBody>
      </p:sp>
      <p:sp>
        <p:nvSpPr>
          <p:cNvPr id="27"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294621729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Slide with Images">
    <p:spTree>
      <p:nvGrpSpPr>
        <p:cNvPr id="1" name=""/>
        <p:cNvGrpSpPr/>
        <p:nvPr/>
      </p:nvGrpSpPr>
      <p:grpSpPr>
        <a:xfrm>
          <a:off x="0" y="0"/>
          <a:ext cx="0" cy="0"/>
          <a:chOff x="0" y="0"/>
          <a:chExt cx="0" cy="0"/>
        </a:xfrm>
      </p:grpSpPr>
      <p:sp>
        <p:nvSpPr>
          <p:cNvPr id="4" name="Text Placeholder 4"/>
          <p:cNvSpPr>
            <a:spLocks noGrp="1"/>
          </p:cNvSpPr>
          <p:nvPr>
            <p:ph type="body" sz="quarter" idx="10" hasCustomPrompt="1"/>
          </p:nvPr>
        </p:nvSpPr>
        <p:spPr>
          <a:xfrm>
            <a:off x="492125" y="1208088"/>
            <a:ext cx="5100284" cy="307777"/>
          </a:xfrm>
          <a:prstGeom prst="rect">
            <a:avLst/>
          </a:prstGeom>
        </p:spPr>
        <p:txBody>
          <a:bodyPr wrap="square" lIns="0" tIns="0" rIns="0" bIns="0">
            <a:spAutoFit/>
          </a:bodyPr>
          <a:lstStyle>
            <a:lvl1pPr marL="0" indent="0">
              <a:buNone/>
              <a:defRPr sz="2000" b="1" baseline="0">
                <a:solidFill>
                  <a:srgbClr val="8C8C8C"/>
                </a:solidFill>
              </a:defRPr>
            </a:lvl1pPr>
            <a:lvl2pPr marL="457200" indent="0">
              <a:buNone/>
              <a:defRPr sz="2000" b="1">
                <a:solidFill>
                  <a:srgbClr val="8C8C8C"/>
                </a:solidFill>
              </a:defRPr>
            </a:lvl2pPr>
            <a:lvl3pPr marL="914400" indent="0">
              <a:buNone/>
              <a:defRPr sz="2000" b="1">
                <a:solidFill>
                  <a:srgbClr val="8C8C8C"/>
                </a:solidFill>
              </a:defRPr>
            </a:lvl3pPr>
            <a:lvl4pPr marL="1371600" indent="0">
              <a:buNone/>
              <a:defRPr sz="2000" b="1">
                <a:solidFill>
                  <a:srgbClr val="8C8C8C"/>
                </a:solidFill>
              </a:defRPr>
            </a:lvl4pPr>
            <a:lvl5pPr marL="1828800" indent="0">
              <a:buNone/>
              <a:defRPr sz="2000" b="1">
                <a:solidFill>
                  <a:srgbClr val="8C8C8C"/>
                </a:solidFill>
              </a:defRPr>
            </a:lvl5pPr>
          </a:lstStyle>
          <a:p>
            <a:pPr lvl="0"/>
            <a:r>
              <a:rPr lang="en-US" dirty="0" smtClean="0"/>
              <a:t>Title for bulleted List #1</a:t>
            </a:r>
          </a:p>
        </p:txBody>
      </p:sp>
      <p:sp>
        <p:nvSpPr>
          <p:cNvPr id="5" name="Text Placeholder 7"/>
          <p:cNvSpPr>
            <a:spLocks noGrp="1"/>
          </p:cNvSpPr>
          <p:nvPr>
            <p:ph type="body" sz="quarter" idx="11" hasCustomPrompt="1"/>
          </p:nvPr>
        </p:nvSpPr>
        <p:spPr>
          <a:xfrm>
            <a:off x="492124" y="1639068"/>
            <a:ext cx="5100285" cy="1435778"/>
          </a:xfrm>
          <a:prstGeom prst="rect">
            <a:avLst/>
          </a:prstGeom>
        </p:spPr>
        <p:txBody>
          <a:bodyPr wrap="square" lIns="0" tIns="0" rIns="0" bIns="0">
            <a:spAutoFit/>
          </a:bodyPr>
          <a:lstStyle>
            <a:lvl1pPr marL="169863" indent="-169863">
              <a:lnSpc>
                <a:spcPct val="120000"/>
              </a:lnSpc>
              <a:buClr>
                <a:schemeClr val="accent1"/>
              </a:buClr>
              <a:defRPr sz="1800" baseline="0">
                <a:solidFill>
                  <a:srgbClr val="696969"/>
                </a:solidFill>
              </a:defRPr>
            </a:lvl1pPr>
            <a:lvl2pPr marL="455613" indent="-230188">
              <a:lnSpc>
                <a:spcPct val="110000"/>
              </a:lnSpc>
              <a:buClr>
                <a:schemeClr val="accent1"/>
              </a:buClr>
              <a:defRPr sz="1800" baseline="0">
                <a:solidFill>
                  <a:srgbClr val="696969"/>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Bullet #1 replace text and insert your own here</a:t>
            </a:r>
          </a:p>
          <a:p>
            <a:pPr lvl="0"/>
            <a:r>
              <a:rPr lang="en-US" dirty="0" smtClean="0"/>
              <a:t>Bullet #2 replace text and insert your own here </a:t>
            </a:r>
          </a:p>
          <a:p>
            <a:pPr lvl="1"/>
            <a:r>
              <a:rPr lang="en-US" dirty="0" smtClean="0"/>
              <a:t>Sub bullet style insert your own text here</a:t>
            </a:r>
          </a:p>
          <a:p>
            <a:pPr lvl="1"/>
            <a:r>
              <a:rPr lang="en-US" dirty="0" smtClean="0"/>
              <a:t>Sub bullet style insert your own text here</a:t>
            </a:r>
          </a:p>
        </p:txBody>
      </p:sp>
      <p:sp>
        <p:nvSpPr>
          <p:cNvPr id="6" name="Text Placeholder 7"/>
          <p:cNvSpPr>
            <a:spLocks noGrp="1"/>
          </p:cNvSpPr>
          <p:nvPr>
            <p:ph type="body" sz="quarter" idx="12" hasCustomPrompt="1"/>
          </p:nvPr>
        </p:nvSpPr>
        <p:spPr>
          <a:xfrm>
            <a:off x="492124" y="3728361"/>
            <a:ext cx="5100285" cy="1652760"/>
          </a:xfrm>
          <a:prstGeom prst="rect">
            <a:avLst/>
          </a:prstGeom>
        </p:spPr>
        <p:txBody>
          <a:bodyPr wrap="square" lIns="0" tIns="0" rIns="0" bIns="0">
            <a:spAutoFit/>
          </a:bodyPr>
          <a:lstStyle>
            <a:lvl1pPr marL="0" indent="0">
              <a:lnSpc>
                <a:spcPct val="120000"/>
              </a:lnSpc>
              <a:buClr>
                <a:schemeClr val="accent1"/>
              </a:buClr>
              <a:buNone/>
              <a:defRPr sz="1800" baseline="0">
                <a:solidFill>
                  <a:srgbClr val="696969"/>
                </a:solidFill>
              </a:defRPr>
            </a:lvl1pPr>
            <a:lvl2pPr marL="225425" indent="0">
              <a:lnSpc>
                <a:spcPct val="120000"/>
              </a:lnSpc>
              <a:buClr>
                <a:schemeClr val="accent1"/>
              </a:buClr>
              <a:buNone/>
              <a:defRPr sz="1600" baseline="0">
                <a:solidFill>
                  <a:srgbClr val="8C8C8C"/>
                </a:solidFill>
              </a:defRPr>
            </a:lvl2pPr>
            <a:lvl3pPr>
              <a:lnSpc>
                <a:spcPct val="120000"/>
              </a:lnSpc>
              <a:defRPr sz="1600">
                <a:solidFill>
                  <a:srgbClr val="8C8C8C"/>
                </a:solidFill>
              </a:defRPr>
            </a:lvl3pPr>
            <a:lvl4pPr>
              <a:lnSpc>
                <a:spcPct val="120000"/>
              </a:lnSpc>
              <a:defRPr sz="1600">
                <a:solidFill>
                  <a:srgbClr val="8C8C8C"/>
                </a:solidFill>
              </a:defRPr>
            </a:lvl4pPr>
            <a:lvl5pPr>
              <a:lnSpc>
                <a:spcPct val="120000"/>
              </a:lnSpc>
              <a:defRPr sz="1600">
                <a:solidFill>
                  <a:srgbClr val="8C8C8C"/>
                </a:solidFill>
              </a:defRPr>
            </a:lvl5pPr>
          </a:lstStyle>
          <a:p>
            <a:pPr lvl="0"/>
            <a:r>
              <a:rPr lang="en-US" dirty="0" smtClean="0"/>
              <a:t>Replace this basic body copy and insert your own here. This is a section of dummy copy for color and format reference. Please insert your own copy with the same color and formatting shown here.</a:t>
            </a:r>
          </a:p>
        </p:txBody>
      </p:sp>
      <p:sp>
        <p:nvSpPr>
          <p:cNvPr id="8" name="Picture Placeholder 7"/>
          <p:cNvSpPr>
            <a:spLocks noGrp="1"/>
          </p:cNvSpPr>
          <p:nvPr>
            <p:ph type="pic" sz="quarter" idx="13"/>
          </p:nvPr>
        </p:nvSpPr>
        <p:spPr>
          <a:xfrm>
            <a:off x="6053962" y="1371142"/>
            <a:ext cx="2703512" cy="2141537"/>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800">
                <a:solidFill>
                  <a:schemeClr val="bg2"/>
                </a:solidFill>
              </a:defRPr>
            </a:lvl1pPr>
          </a:lstStyle>
          <a:p>
            <a:endParaRPr lang="en-US" dirty="0"/>
          </a:p>
        </p:txBody>
      </p:sp>
      <p:sp>
        <p:nvSpPr>
          <p:cNvPr id="9"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12" name="Picture Placeholder 7"/>
          <p:cNvSpPr>
            <a:spLocks noGrp="1"/>
          </p:cNvSpPr>
          <p:nvPr>
            <p:ph type="pic" sz="quarter" idx="15"/>
          </p:nvPr>
        </p:nvSpPr>
        <p:spPr>
          <a:xfrm>
            <a:off x="6053962" y="3831247"/>
            <a:ext cx="2703512" cy="2141537"/>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800">
                <a:solidFill>
                  <a:schemeClr val="bg2"/>
                </a:solidFill>
              </a:defRPr>
            </a:lvl1pPr>
          </a:lstStyle>
          <a:p>
            <a:endParaRPr lang="en-US" dirty="0"/>
          </a:p>
        </p:txBody>
      </p:sp>
    </p:spTree>
    <p:extLst>
      <p:ext uri="{BB962C8B-B14F-4D97-AF65-F5344CB8AC3E}">
        <p14:creationId xmlns:p14="http://schemas.microsoft.com/office/powerpoint/2010/main" val="172145378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scriptor Slide with Images 1">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54296" y="1283824"/>
            <a:ext cx="5792275" cy="300082"/>
          </a:xfrm>
          <a:prstGeom prst="rect">
            <a:avLst/>
          </a:prstGeom>
        </p:spPr>
        <p:txBody>
          <a:bodyPr vert="horz" wrap="square" lIns="0" tIns="0" rIns="0" bIns="0">
            <a:spAutoFit/>
          </a:bodyPr>
          <a:lstStyle>
            <a:lvl1pPr marL="0" indent="0">
              <a:lnSpc>
                <a:spcPct val="110000"/>
              </a:lnSpc>
              <a:buNone/>
              <a:defRPr sz="1800" b="1" baseline="0">
                <a:solidFill>
                  <a:srgbClr val="8C8C8C"/>
                </a:solidFill>
              </a:defRPr>
            </a:lvl1pPr>
          </a:lstStyle>
          <a:p>
            <a:pPr lvl="0"/>
            <a:r>
              <a:rPr lang="en-US" dirty="0" smtClean="0"/>
              <a:t>Title for descriptor copy with bullets and image</a:t>
            </a:r>
            <a:endParaRPr lang="en-US" dirty="0"/>
          </a:p>
        </p:txBody>
      </p:sp>
      <p:sp>
        <p:nvSpPr>
          <p:cNvPr id="5" name="Text Placeholder 8"/>
          <p:cNvSpPr>
            <a:spLocks noGrp="1"/>
          </p:cNvSpPr>
          <p:nvPr>
            <p:ph type="body" sz="quarter" idx="18" hasCustomPrompt="1"/>
          </p:nvPr>
        </p:nvSpPr>
        <p:spPr>
          <a:xfrm>
            <a:off x="454295" y="1737499"/>
            <a:ext cx="5792275" cy="850233"/>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5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6" name="Picture Placeholder 7"/>
          <p:cNvSpPr>
            <a:spLocks noGrp="1"/>
          </p:cNvSpPr>
          <p:nvPr>
            <p:ph type="pic" sz="quarter" idx="13"/>
          </p:nvPr>
        </p:nvSpPr>
        <p:spPr>
          <a:xfrm>
            <a:off x="6664512" y="1283824"/>
            <a:ext cx="1936140" cy="1303908"/>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14"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21" name="Text Placeholder 8"/>
          <p:cNvSpPr>
            <a:spLocks noGrp="1"/>
          </p:cNvSpPr>
          <p:nvPr>
            <p:ph type="body" sz="quarter" idx="19" hasCustomPrompt="1"/>
          </p:nvPr>
        </p:nvSpPr>
        <p:spPr>
          <a:xfrm>
            <a:off x="454296" y="2915080"/>
            <a:ext cx="5792275" cy="300082"/>
          </a:xfrm>
          <a:prstGeom prst="rect">
            <a:avLst/>
          </a:prstGeom>
        </p:spPr>
        <p:txBody>
          <a:bodyPr vert="horz" wrap="square" lIns="0" tIns="0" rIns="0" bIns="0">
            <a:spAutoFit/>
          </a:bodyPr>
          <a:lstStyle>
            <a:lvl1pPr marL="0" indent="0">
              <a:lnSpc>
                <a:spcPct val="110000"/>
              </a:lnSpc>
              <a:buNone/>
              <a:defRPr sz="1800" b="1" baseline="0">
                <a:solidFill>
                  <a:srgbClr val="8C8C8C"/>
                </a:solidFill>
              </a:defRPr>
            </a:lvl1pPr>
          </a:lstStyle>
          <a:p>
            <a:pPr lvl="0"/>
            <a:r>
              <a:rPr lang="en-US" dirty="0" smtClean="0"/>
              <a:t>Title for descriptor copy with bullets and image</a:t>
            </a:r>
            <a:endParaRPr lang="en-US" dirty="0"/>
          </a:p>
        </p:txBody>
      </p:sp>
      <p:sp>
        <p:nvSpPr>
          <p:cNvPr id="22" name="Text Placeholder 8"/>
          <p:cNvSpPr>
            <a:spLocks noGrp="1"/>
          </p:cNvSpPr>
          <p:nvPr>
            <p:ph type="body" sz="quarter" idx="20" hasCustomPrompt="1"/>
          </p:nvPr>
        </p:nvSpPr>
        <p:spPr>
          <a:xfrm>
            <a:off x="454295" y="3368755"/>
            <a:ext cx="5792275" cy="850233"/>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5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24" name="Text Placeholder 8"/>
          <p:cNvSpPr>
            <a:spLocks noGrp="1"/>
          </p:cNvSpPr>
          <p:nvPr>
            <p:ph type="body" sz="quarter" idx="22" hasCustomPrompt="1"/>
          </p:nvPr>
        </p:nvSpPr>
        <p:spPr>
          <a:xfrm>
            <a:off x="454296" y="4546342"/>
            <a:ext cx="5792275" cy="300082"/>
          </a:xfrm>
          <a:prstGeom prst="rect">
            <a:avLst/>
          </a:prstGeom>
        </p:spPr>
        <p:txBody>
          <a:bodyPr vert="horz" wrap="square" lIns="0" tIns="0" rIns="0" bIns="0">
            <a:spAutoFit/>
          </a:bodyPr>
          <a:lstStyle>
            <a:lvl1pPr marL="0" indent="0">
              <a:lnSpc>
                <a:spcPct val="110000"/>
              </a:lnSpc>
              <a:buNone/>
              <a:defRPr sz="1800" b="1" baseline="0">
                <a:solidFill>
                  <a:srgbClr val="8C8C8C"/>
                </a:solidFill>
              </a:defRPr>
            </a:lvl1pPr>
          </a:lstStyle>
          <a:p>
            <a:pPr lvl="0"/>
            <a:r>
              <a:rPr lang="en-US" dirty="0" smtClean="0"/>
              <a:t>Title for descriptor copy with bullets and image</a:t>
            </a:r>
            <a:endParaRPr lang="en-US" dirty="0"/>
          </a:p>
        </p:txBody>
      </p:sp>
      <p:sp>
        <p:nvSpPr>
          <p:cNvPr id="25" name="Text Placeholder 8"/>
          <p:cNvSpPr>
            <a:spLocks noGrp="1"/>
          </p:cNvSpPr>
          <p:nvPr>
            <p:ph type="body" sz="quarter" idx="23" hasCustomPrompt="1"/>
          </p:nvPr>
        </p:nvSpPr>
        <p:spPr>
          <a:xfrm>
            <a:off x="454295" y="5000017"/>
            <a:ext cx="5792275" cy="850233"/>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5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15" name="Picture Placeholder 7"/>
          <p:cNvSpPr>
            <a:spLocks noGrp="1"/>
          </p:cNvSpPr>
          <p:nvPr>
            <p:ph type="pic" sz="quarter" idx="25"/>
          </p:nvPr>
        </p:nvSpPr>
        <p:spPr>
          <a:xfrm>
            <a:off x="6664512" y="2915080"/>
            <a:ext cx="1936140" cy="1303908"/>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16" name="Picture Placeholder 7"/>
          <p:cNvSpPr>
            <a:spLocks noGrp="1"/>
          </p:cNvSpPr>
          <p:nvPr>
            <p:ph type="pic" sz="quarter" idx="26"/>
          </p:nvPr>
        </p:nvSpPr>
        <p:spPr>
          <a:xfrm>
            <a:off x="6664512" y="4546342"/>
            <a:ext cx="1936140" cy="1303908"/>
          </a:xfrm>
          <a:prstGeom prst="rect">
            <a:avLst/>
          </a:prstGeom>
          <a:solidFill>
            <a:srgbClr val="FFFFFF"/>
          </a:solidFill>
          <a:ln w="5715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Tree>
    <p:extLst>
      <p:ext uri="{BB962C8B-B14F-4D97-AF65-F5344CB8AC3E}">
        <p14:creationId xmlns:p14="http://schemas.microsoft.com/office/powerpoint/2010/main" val="204680754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scriptor Slide with Images 2">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409720" y="3506836"/>
            <a:ext cx="2536311" cy="537583"/>
          </a:xfrm>
          <a:prstGeom prst="rect">
            <a:avLst/>
          </a:prstGeom>
        </p:spPr>
        <p:txBody>
          <a:bodyPr vert="horz" wrap="square" lIns="0" tIns="0" rIns="0" bIns="0">
            <a:spAutoFit/>
          </a:bodyPr>
          <a:lstStyle>
            <a:lvl1pPr marL="0" indent="0">
              <a:lnSpc>
                <a:spcPct val="110000"/>
              </a:lnSpc>
              <a:buNone/>
              <a:defRPr sz="1600" b="1" baseline="0">
                <a:solidFill>
                  <a:srgbClr val="8C8C8C"/>
                </a:solidFill>
              </a:defRPr>
            </a:lvl1pPr>
          </a:lstStyle>
          <a:p>
            <a:pPr lvl="0"/>
            <a:r>
              <a:rPr lang="en-US" dirty="0" smtClean="0"/>
              <a:t>Title for descriptor copy with bullets and image</a:t>
            </a:r>
            <a:endParaRPr lang="en-US" dirty="0"/>
          </a:p>
        </p:txBody>
      </p:sp>
      <p:sp>
        <p:nvSpPr>
          <p:cNvPr id="5" name="Text Placeholder 8"/>
          <p:cNvSpPr>
            <a:spLocks noGrp="1"/>
          </p:cNvSpPr>
          <p:nvPr>
            <p:ph type="body" sz="quarter" idx="18" hasCustomPrompt="1"/>
          </p:nvPr>
        </p:nvSpPr>
        <p:spPr>
          <a:xfrm>
            <a:off x="409720" y="4181252"/>
            <a:ext cx="2536311" cy="1504514"/>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4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6" name="Picture Placeholder 7"/>
          <p:cNvSpPr>
            <a:spLocks noGrp="1"/>
          </p:cNvSpPr>
          <p:nvPr>
            <p:ph type="pic" sz="quarter" idx="13"/>
          </p:nvPr>
        </p:nvSpPr>
        <p:spPr>
          <a:xfrm>
            <a:off x="409720" y="1386828"/>
            <a:ext cx="2536312" cy="1956136"/>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13"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
        <p:nvSpPr>
          <p:cNvPr id="17" name="Text Placeholder 8"/>
          <p:cNvSpPr>
            <a:spLocks noGrp="1"/>
          </p:cNvSpPr>
          <p:nvPr>
            <p:ph type="body" sz="quarter" idx="25" hasCustomPrompt="1"/>
          </p:nvPr>
        </p:nvSpPr>
        <p:spPr>
          <a:xfrm>
            <a:off x="3306394" y="3506836"/>
            <a:ext cx="2536311" cy="537583"/>
          </a:xfrm>
          <a:prstGeom prst="rect">
            <a:avLst/>
          </a:prstGeom>
        </p:spPr>
        <p:txBody>
          <a:bodyPr vert="horz" wrap="square" lIns="0" tIns="0" rIns="0" bIns="0">
            <a:spAutoFit/>
          </a:bodyPr>
          <a:lstStyle>
            <a:lvl1pPr marL="0" indent="0">
              <a:lnSpc>
                <a:spcPct val="110000"/>
              </a:lnSpc>
              <a:buNone/>
              <a:defRPr sz="1600" b="1" baseline="0">
                <a:solidFill>
                  <a:srgbClr val="8C8C8C"/>
                </a:solidFill>
              </a:defRPr>
            </a:lvl1pPr>
          </a:lstStyle>
          <a:p>
            <a:pPr lvl="0"/>
            <a:r>
              <a:rPr lang="en-US" dirty="0" smtClean="0"/>
              <a:t>Title for descriptor copy with bullets and image</a:t>
            </a:r>
            <a:endParaRPr lang="en-US" dirty="0"/>
          </a:p>
        </p:txBody>
      </p:sp>
      <p:sp>
        <p:nvSpPr>
          <p:cNvPr id="18" name="Text Placeholder 8"/>
          <p:cNvSpPr>
            <a:spLocks noGrp="1"/>
          </p:cNvSpPr>
          <p:nvPr>
            <p:ph type="body" sz="quarter" idx="26" hasCustomPrompt="1"/>
          </p:nvPr>
        </p:nvSpPr>
        <p:spPr>
          <a:xfrm>
            <a:off x="3306394" y="4181252"/>
            <a:ext cx="2536311" cy="1504514"/>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4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19" name="Picture Placeholder 7"/>
          <p:cNvSpPr>
            <a:spLocks noGrp="1"/>
          </p:cNvSpPr>
          <p:nvPr>
            <p:ph type="pic" sz="quarter" idx="27"/>
          </p:nvPr>
        </p:nvSpPr>
        <p:spPr>
          <a:xfrm>
            <a:off x="3306394" y="1386828"/>
            <a:ext cx="2536312" cy="1956136"/>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
        <p:nvSpPr>
          <p:cNvPr id="23" name="Text Placeholder 8"/>
          <p:cNvSpPr>
            <a:spLocks noGrp="1"/>
          </p:cNvSpPr>
          <p:nvPr>
            <p:ph type="body" sz="quarter" idx="28" hasCustomPrompt="1"/>
          </p:nvPr>
        </p:nvSpPr>
        <p:spPr>
          <a:xfrm>
            <a:off x="6203068" y="3506836"/>
            <a:ext cx="2536311" cy="537583"/>
          </a:xfrm>
          <a:prstGeom prst="rect">
            <a:avLst/>
          </a:prstGeom>
        </p:spPr>
        <p:txBody>
          <a:bodyPr vert="horz" wrap="square" lIns="0" tIns="0" rIns="0" bIns="0">
            <a:spAutoFit/>
          </a:bodyPr>
          <a:lstStyle>
            <a:lvl1pPr marL="0" indent="0">
              <a:lnSpc>
                <a:spcPct val="110000"/>
              </a:lnSpc>
              <a:buNone/>
              <a:defRPr sz="1600" b="1" baseline="0">
                <a:solidFill>
                  <a:srgbClr val="8C8C8C"/>
                </a:solidFill>
              </a:defRPr>
            </a:lvl1pPr>
          </a:lstStyle>
          <a:p>
            <a:pPr lvl="0"/>
            <a:r>
              <a:rPr lang="en-US" dirty="0" smtClean="0"/>
              <a:t>Title for descriptor copy with bullets and image</a:t>
            </a:r>
            <a:endParaRPr lang="en-US" dirty="0"/>
          </a:p>
        </p:txBody>
      </p:sp>
      <p:sp>
        <p:nvSpPr>
          <p:cNvPr id="24" name="Text Placeholder 8"/>
          <p:cNvSpPr>
            <a:spLocks noGrp="1"/>
          </p:cNvSpPr>
          <p:nvPr>
            <p:ph type="body" sz="quarter" idx="29" hasCustomPrompt="1"/>
          </p:nvPr>
        </p:nvSpPr>
        <p:spPr>
          <a:xfrm>
            <a:off x="6203068" y="4181252"/>
            <a:ext cx="2536311" cy="1504514"/>
          </a:xfrm>
          <a:prstGeom prst="rect">
            <a:avLst/>
          </a:prstGeom>
        </p:spPr>
        <p:txBody>
          <a:bodyPr vert="horz" wrap="square" lIns="0" tIns="0" rIns="0" bIns="0">
            <a:spAutoFit/>
          </a:bodyPr>
          <a:lstStyle>
            <a:lvl1pPr marL="169863" indent="-169863">
              <a:lnSpc>
                <a:spcPct val="110000"/>
              </a:lnSpc>
              <a:buClr>
                <a:schemeClr val="accent1"/>
              </a:buClr>
              <a:buFont typeface="Arial"/>
              <a:buChar char="•"/>
              <a:defRPr sz="1400" b="0" baseline="0">
                <a:solidFill>
                  <a:srgbClr val="696969"/>
                </a:solidFill>
              </a:defRPr>
            </a:lvl1pPr>
          </a:lstStyle>
          <a:p>
            <a:pPr lvl="0"/>
            <a:r>
              <a:rPr lang="en-US" dirty="0" smtClean="0"/>
              <a:t>Bullet #1 replace text and insert your own here</a:t>
            </a:r>
          </a:p>
          <a:p>
            <a:pPr lvl="0"/>
            <a:r>
              <a:rPr lang="en-US" dirty="0" smtClean="0"/>
              <a:t>Bullet #2 replace text and insert your own here</a:t>
            </a:r>
          </a:p>
          <a:p>
            <a:pPr lvl="0"/>
            <a:r>
              <a:rPr lang="en-US" dirty="0" smtClean="0"/>
              <a:t>Bullet #3 replace text and insert your own here</a:t>
            </a:r>
            <a:endParaRPr lang="en-US" dirty="0"/>
          </a:p>
        </p:txBody>
      </p:sp>
      <p:sp>
        <p:nvSpPr>
          <p:cNvPr id="25" name="Picture Placeholder 7"/>
          <p:cNvSpPr>
            <a:spLocks noGrp="1"/>
          </p:cNvSpPr>
          <p:nvPr>
            <p:ph type="pic" sz="quarter" idx="30"/>
          </p:nvPr>
        </p:nvSpPr>
        <p:spPr>
          <a:xfrm>
            <a:off x="6203068" y="1386828"/>
            <a:ext cx="2536312" cy="1956136"/>
          </a:xfrm>
          <a:prstGeom prst="rect">
            <a:avLst/>
          </a:prstGeom>
          <a:solidFill>
            <a:srgbClr val="FFFFFF"/>
          </a:solidFill>
          <a:ln w="76200" cmpd="sng">
            <a:solidFill>
              <a:srgbClr val="FFFFFF"/>
            </a:solidFill>
          </a:ln>
          <a:effectLst>
            <a:outerShdw blurRad="50800" dist="38100" dir="2700000" algn="tl" rotWithShape="0">
              <a:prstClr val="black">
                <a:alpha val="40000"/>
              </a:prstClr>
            </a:outerShdw>
          </a:effectLst>
        </p:spPr>
        <p:txBody>
          <a:bodyPr/>
          <a:lstStyle>
            <a:lvl1pPr marL="0" indent="0" algn="ctr">
              <a:buNone/>
              <a:defRPr sz="1200">
                <a:solidFill>
                  <a:schemeClr val="bg2"/>
                </a:solidFill>
              </a:defRPr>
            </a:lvl1pPr>
          </a:lstStyle>
          <a:p>
            <a:endParaRPr lang="en-US" dirty="0"/>
          </a:p>
        </p:txBody>
      </p:sp>
    </p:spTree>
    <p:extLst>
      <p:ext uri="{BB962C8B-B14F-4D97-AF65-F5344CB8AC3E}">
        <p14:creationId xmlns:p14="http://schemas.microsoft.com/office/powerpoint/2010/main" val="292888040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4" name="Text Placeholder 15"/>
          <p:cNvSpPr>
            <a:spLocks noGrp="1"/>
          </p:cNvSpPr>
          <p:nvPr>
            <p:ph type="body" sz="quarter" idx="17" hasCustomPrompt="1"/>
          </p:nvPr>
        </p:nvSpPr>
        <p:spPr>
          <a:xfrm>
            <a:off x="777163" y="5835973"/>
            <a:ext cx="7589675" cy="138499"/>
          </a:xfrm>
          <a:prstGeom prst="rect">
            <a:avLst/>
          </a:prstGeom>
        </p:spPr>
        <p:txBody>
          <a:bodyPr vert="horz" wrap="square" lIns="0" tIns="0" rIns="0" bIns="0">
            <a:spAutoFit/>
          </a:bodyPr>
          <a:lstStyle>
            <a:lvl1pPr marL="0" indent="0">
              <a:buNone/>
              <a:defRPr sz="900" baseline="0">
                <a:solidFill>
                  <a:schemeClr val="bg2"/>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Title of Publication and Date where quote was pulled</a:t>
            </a:r>
            <a:endParaRPr lang="en-US" dirty="0"/>
          </a:p>
        </p:txBody>
      </p:sp>
      <p:sp>
        <p:nvSpPr>
          <p:cNvPr id="5" name="Text Placeholder 15"/>
          <p:cNvSpPr>
            <a:spLocks noGrp="1"/>
          </p:cNvSpPr>
          <p:nvPr>
            <p:ph type="body" sz="quarter" idx="18" hasCustomPrompt="1"/>
          </p:nvPr>
        </p:nvSpPr>
        <p:spPr>
          <a:xfrm>
            <a:off x="777163" y="6071529"/>
            <a:ext cx="7589675" cy="369332"/>
          </a:xfrm>
          <a:prstGeom prst="rect">
            <a:avLst/>
          </a:prstGeom>
        </p:spPr>
        <p:txBody>
          <a:bodyPr vert="horz" wrap="square" lIns="0" tIns="0" rIns="0" bIns="0">
            <a:spAutoFit/>
          </a:bodyPr>
          <a:lstStyle>
            <a:lvl1pPr marL="0" indent="0">
              <a:buNone/>
              <a:defRPr sz="800" baseline="0">
                <a:solidFill>
                  <a:srgbClr val="696969"/>
                </a:solidFill>
              </a:defRPr>
            </a:lvl1pPr>
            <a:lvl2pPr marL="457200" indent="0">
              <a:buNone/>
              <a:defRPr sz="800">
                <a:solidFill>
                  <a:srgbClr val="8C8C8C"/>
                </a:solidFill>
              </a:defRPr>
            </a:lvl2pPr>
            <a:lvl3pPr marL="914400" indent="0">
              <a:buNone/>
              <a:defRPr sz="800">
                <a:solidFill>
                  <a:srgbClr val="8C8C8C"/>
                </a:solidFill>
              </a:defRPr>
            </a:lvl3pPr>
            <a:lvl4pPr marL="1371600" indent="0">
              <a:buNone/>
              <a:defRPr sz="800">
                <a:solidFill>
                  <a:srgbClr val="8C8C8C"/>
                </a:solidFill>
              </a:defRPr>
            </a:lvl4pPr>
            <a:lvl5pPr marL="1828800" indent="0">
              <a:buNone/>
              <a:defRPr sz="800">
                <a:solidFill>
                  <a:srgbClr val="8C8C8C"/>
                </a:solidFill>
              </a:defRPr>
            </a:lvl5pPr>
          </a:lstStyle>
          <a:p>
            <a:pPr lvl="0"/>
            <a:r>
              <a:rPr lang="en-US" dirty="0" smtClean="0"/>
              <a:t>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Disclaimer information about publication and information. </a:t>
            </a:r>
            <a:endParaRPr lang="en-US" dirty="0"/>
          </a:p>
        </p:txBody>
      </p:sp>
      <p:sp>
        <p:nvSpPr>
          <p:cNvPr id="10" name="Text Placeholder 9"/>
          <p:cNvSpPr>
            <a:spLocks noGrp="1"/>
          </p:cNvSpPr>
          <p:nvPr>
            <p:ph type="body" sz="quarter" idx="21" hasCustomPrompt="1"/>
          </p:nvPr>
        </p:nvSpPr>
        <p:spPr>
          <a:xfrm>
            <a:off x="1509713" y="1895475"/>
            <a:ext cx="6124575" cy="1477328"/>
          </a:xfrm>
          <a:prstGeom prst="rect">
            <a:avLst/>
          </a:prstGeom>
        </p:spPr>
        <p:txBody>
          <a:bodyPr vert="horz" lIns="0" tIns="0" rIns="0" bIns="0">
            <a:spAutoFit/>
          </a:bodyPr>
          <a:lstStyle>
            <a:lvl1pPr marL="0" indent="0" algn="ctr">
              <a:buNone/>
              <a:defRPr b="1" baseline="0">
                <a:solidFill>
                  <a:schemeClr val="accent1"/>
                </a:solidFill>
              </a:defRPr>
            </a:lvl1pPr>
            <a:lvl2pPr marL="457200" indent="0">
              <a:buNone/>
              <a:defRPr b="1">
                <a:solidFill>
                  <a:schemeClr val="accent1"/>
                </a:solidFill>
              </a:defRPr>
            </a:lvl2pPr>
            <a:lvl3pPr marL="914400" indent="0">
              <a:buNone/>
              <a:defRPr b="1">
                <a:solidFill>
                  <a:schemeClr val="accent1"/>
                </a:solidFill>
              </a:defRPr>
            </a:lvl3pPr>
            <a:lvl4pPr marL="1371600" indent="0">
              <a:buNone/>
              <a:defRPr b="1">
                <a:solidFill>
                  <a:schemeClr val="accent1"/>
                </a:solidFill>
              </a:defRPr>
            </a:lvl4pPr>
            <a:lvl5pPr marL="1828800" indent="0">
              <a:buNone/>
              <a:defRPr b="1">
                <a:solidFill>
                  <a:schemeClr val="accent1"/>
                </a:solidFill>
              </a:defRPr>
            </a:lvl5pPr>
          </a:lstStyle>
          <a:p>
            <a:pPr lvl="0"/>
            <a:r>
              <a:rPr lang="en-US" dirty="0" smtClean="0"/>
              <a:t>Insert quote here and adjust the quotation marks to suit your quote length.</a:t>
            </a:r>
            <a:endParaRPr lang="en-US" dirty="0"/>
          </a:p>
        </p:txBody>
      </p:sp>
      <p:sp>
        <p:nvSpPr>
          <p:cNvPr id="12" name="Text Placeholder 11"/>
          <p:cNvSpPr>
            <a:spLocks noGrp="1"/>
          </p:cNvSpPr>
          <p:nvPr>
            <p:ph type="body" sz="quarter" idx="22" hasCustomPrompt="1"/>
          </p:nvPr>
        </p:nvSpPr>
        <p:spPr>
          <a:xfrm>
            <a:off x="1079957" y="1403633"/>
            <a:ext cx="849829" cy="1156772"/>
          </a:xfrm>
          <a:prstGeom prst="rect">
            <a:avLst/>
          </a:prstGeom>
        </p:spPr>
        <p:txBody>
          <a:bodyPr vert="horz" wrap="none" lIns="0" tIns="0" rIns="0" bIns="0">
            <a:noAutofit/>
          </a:bodyPr>
          <a:lstStyle>
            <a:lvl1pPr marL="0" indent="0" algn="ctr">
              <a:buNone/>
              <a:defRPr sz="138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a:t>
            </a:r>
            <a:endParaRPr lang="en-US" dirty="0"/>
          </a:p>
        </p:txBody>
      </p:sp>
      <p:sp>
        <p:nvSpPr>
          <p:cNvPr id="13" name="Text Placeholder 11"/>
          <p:cNvSpPr>
            <a:spLocks noGrp="1"/>
          </p:cNvSpPr>
          <p:nvPr>
            <p:ph type="body" sz="quarter" idx="23" hasCustomPrompt="1"/>
          </p:nvPr>
        </p:nvSpPr>
        <p:spPr>
          <a:xfrm rot="10800000">
            <a:off x="6252416" y="2673564"/>
            <a:ext cx="849829" cy="1156772"/>
          </a:xfrm>
          <a:prstGeom prst="rect">
            <a:avLst/>
          </a:prstGeom>
        </p:spPr>
        <p:txBody>
          <a:bodyPr vert="horz" wrap="none" lIns="0" tIns="0" rIns="0" bIns="0">
            <a:noAutofit/>
          </a:bodyPr>
          <a:lstStyle>
            <a:lvl1pPr marL="0" indent="0" algn="ctr">
              <a:buNone/>
              <a:defRPr sz="13800">
                <a:solidFill>
                  <a:srgbClr val="8C8C8C"/>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a:t>
            </a:r>
            <a:endParaRPr lang="en-US" dirty="0"/>
          </a:p>
        </p:txBody>
      </p:sp>
      <p:sp>
        <p:nvSpPr>
          <p:cNvPr id="8"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220977494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lain Title Slide">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0" y="2586623"/>
            <a:ext cx="9144000" cy="861774"/>
          </a:xfrm>
          <a:prstGeom prst="rect">
            <a:avLst/>
          </a:prstGeom>
        </p:spPr>
        <p:txBody>
          <a:bodyPr lIns="0" tIns="0" rIns="0" bIns="0" anchor="t" anchorCtr="0">
            <a:spAutoFit/>
          </a:bodyPr>
          <a:lstStyle>
            <a:lvl1pPr>
              <a:defRPr sz="2800" b="1" baseline="0">
                <a:solidFill>
                  <a:srgbClr val="8C8C8C"/>
                </a:solidFill>
              </a:defRPr>
            </a:lvl1pPr>
          </a:lstStyle>
          <a:p>
            <a:r>
              <a:rPr lang="en-US" dirty="0" smtClean="0"/>
              <a:t>Plain title slide with</a:t>
            </a:r>
            <a:br>
              <a:rPr lang="en-US" dirty="0" smtClean="0"/>
            </a:br>
            <a:r>
              <a:rPr lang="en-US" dirty="0" smtClean="0"/>
              <a:t>a simple heading</a:t>
            </a:r>
            <a:endParaRPr lang="en-US" dirty="0"/>
          </a:p>
        </p:txBody>
      </p:sp>
    </p:spTree>
    <p:extLst>
      <p:ext uri="{BB962C8B-B14F-4D97-AF65-F5344CB8AC3E}">
        <p14:creationId xmlns:p14="http://schemas.microsoft.com/office/powerpoint/2010/main" val="50063690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Table Placeholder 4"/>
          <p:cNvSpPr>
            <a:spLocks noGrp="1"/>
          </p:cNvSpPr>
          <p:nvPr>
            <p:ph type="tbl" sz="quarter" idx="10" hasCustomPrompt="1"/>
          </p:nvPr>
        </p:nvSpPr>
        <p:spPr>
          <a:xfrm>
            <a:off x="741363" y="1106488"/>
            <a:ext cx="7661275" cy="5294312"/>
          </a:xfrm>
          <a:prstGeom prst="rect">
            <a:avLst/>
          </a:prstGeom>
        </p:spPr>
        <p:txBody>
          <a:bodyPr vert="horz"/>
          <a:lstStyle>
            <a:lvl1pPr marL="0" indent="0" algn="ctr">
              <a:buNone/>
              <a:defRPr sz="1400">
                <a:solidFill>
                  <a:srgbClr val="696969"/>
                </a:solidFill>
              </a:defRPr>
            </a:lvl1pPr>
          </a:lstStyle>
          <a:p>
            <a:r>
              <a:rPr lang="en-US" dirty="0" smtClean="0"/>
              <a:t>Table</a:t>
            </a:r>
            <a:endParaRPr lang="en-US" dirty="0"/>
          </a:p>
        </p:txBody>
      </p:sp>
      <p:sp>
        <p:nvSpPr>
          <p:cNvPr id="4" name="Title 1"/>
          <p:cNvSpPr>
            <a:spLocks noGrp="1"/>
          </p:cNvSpPr>
          <p:nvPr>
            <p:ph type="title" hasCustomPrompt="1"/>
          </p:nvPr>
        </p:nvSpPr>
        <p:spPr>
          <a:xfrm>
            <a:off x="0" y="376486"/>
            <a:ext cx="9144000" cy="430887"/>
          </a:xfrm>
          <a:prstGeom prst="rect">
            <a:avLst/>
          </a:prstGeom>
        </p:spPr>
        <p:txBody>
          <a:bodyPr lIns="0" tIns="0" rIns="0" bIns="0" anchor="t" anchorCtr="0">
            <a:spAutoFit/>
          </a:bodyPr>
          <a:lstStyle>
            <a:lvl1pPr>
              <a:defRPr sz="2800" b="1">
                <a:solidFill>
                  <a:srgbClr val="8C8C8C"/>
                </a:solidFill>
              </a:defRPr>
            </a:lvl1pPr>
          </a:lstStyle>
          <a:p>
            <a:r>
              <a:rPr lang="en-US" dirty="0" smtClean="0"/>
              <a:t>Main headline here</a:t>
            </a:r>
            <a:endParaRPr lang="en-US" dirty="0"/>
          </a:p>
        </p:txBody>
      </p:sp>
    </p:spTree>
    <p:extLst>
      <p:ext uri="{BB962C8B-B14F-4D97-AF65-F5344CB8AC3E}">
        <p14:creationId xmlns:p14="http://schemas.microsoft.com/office/powerpoint/2010/main" val="145837556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reaker 1">
    <p:spTree>
      <p:nvGrpSpPr>
        <p:cNvPr id="1" name=""/>
        <p:cNvGrpSpPr/>
        <p:nvPr/>
      </p:nvGrpSpPr>
      <p:grpSpPr>
        <a:xfrm>
          <a:off x="0" y="0"/>
          <a:ext cx="0" cy="0"/>
          <a:chOff x="0" y="0"/>
          <a:chExt cx="0" cy="0"/>
        </a:xfrm>
      </p:grpSpPr>
      <p:pic>
        <p:nvPicPr>
          <p:cNvPr id="3" name="Picture 2" desc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422739"/>
            <a:ext cx="9144000" cy="984885"/>
          </a:xfrm>
          <a:prstGeom prst="rect">
            <a:avLst/>
          </a:prstGeom>
        </p:spPr>
        <p:txBody>
          <a:bodyPr lIns="0" tIns="0" rIns="0" bIns="0" anchor="t" anchorCtr="0">
            <a:spAutoFit/>
          </a:bodyPr>
          <a:lstStyle>
            <a:lvl1pPr>
              <a:defRPr sz="3200" b="1" baseline="0">
                <a:solidFill>
                  <a:schemeClr val="bg1"/>
                </a:solidFill>
              </a:defRPr>
            </a:lvl1pPr>
          </a:lstStyle>
          <a:p>
            <a:r>
              <a:rPr lang="en-US" dirty="0" smtClean="0"/>
              <a:t>Breaker slide 1</a:t>
            </a:r>
            <a:br>
              <a:rPr lang="en-US" dirty="0" smtClean="0"/>
            </a:br>
            <a:r>
              <a:rPr lang="en-US" dirty="0" smtClean="0"/>
              <a:t>replace title here</a:t>
            </a:r>
            <a:endParaRPr lang="en-US" dirty="0"/>
          </a:p>
        </p:txBody>
      </p:sp>
    </p:spTree>
    <p:extLst>
      <p:ext uri="{BB962C8B-B14F-4D97-AF65-F5344CB8AC3E}">
        <p14:creationId xmlns:p14="http://schemas.microsoft.com/office/powerpoint/2010/main" val="91649080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eaker 2">
    <p:spTree>
      <p:nvGrpSpPr>
        <p:cNvPr id="1" name=""/>
        <p:cNvGrpSpPr/>
        <p:nvPr/>
      </p:nvGrpSpPr>
      <p:grpSpPr>
        <a:xfrm>
          <a:off x="0" y="0"/>
          <a:ext cx="0" cy="0"/>
          <a:chOff x="0" y="0"/>
          <a:chExt cx="0" cy="0"/>
        </a:xfrm>
      </p:grpSpPr>
      <p:pic>
        <p:nvPicPr>
          <p:cNvPr id="3" name="Picture 2" descr="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422739"/>
            <a:ext cx="9144000" cy="984885"/>
          </a:xfrm>
          <a:prstGeom prst="rect">
            <a:avLst/>
          </a:prstGeom>
        </p:spPr>
        <p:txBody>
          <a:bodyPr lIns="0" tIns="0" rIns="0" bIns="0" anchor="t" anchorCtr="0">
            <a:spAutoFit/>
          </a:bodyPr>
          <a:lstStyle>
            <a:lvl1pPr>
              <a:defRPr sz="3200" b="1" baseline="0">
                <a:solidFill>
                  <a:schemeClr val="bg1"/>
                </a:solidFill>
              </a:defRPr>
            </a:lvl1pPr>
          </a:lstStyle>
          <a:p>
            <a:r>
              <a:rPr lang="en-US" dirty="0" smtClean="0"/>
              <a:t>Breaker slide 2</a:t>
            </a:r>
            <a:br>
              <a:rPr lang="en-US" dirty="0" smtClean="0"/>
            </a:br>
            <a:r>
              <a:rPr lang="en-US" dirty="0" smtClean="0"/>
              <a:t>replace title here</a:t>
            </a:r>
            <a:endParaRPr lang="en-US" dirty="0"/>
          </a:p>
        </p:txBody>
      </p:sp>
    </p:spTree>
    <p:extLst>
      <p:ext uri="{BB962C8B-B14F-4D97-AF65-F5344CB8AC3E}">
        <p14:creationId xmlns:p14="http://schemas.microsoft.com/office/powerpoint/2010/main" val="336770558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aker 3">
    <p:spTree>
      <p:nvGrpSpPr>
        <p:cNvPr id="1" name=""/>
        <p:cNvGrpSpPr/>
        <p:nvPr/>
      </p:nvGrpSpPr>
      <p:grpSpPr>
        <a:xfrm>
          <a:off x="0" y="0"/>
          <a:ext cx="0" cy="0"/>
          <a:chOff x="0" y="0"/>
          <a:chExt cx="0" cy="0"/>
        </a:xfrm>
      </p:grpSpPr>
      <p:pic>
        <p:nvPicPr>
          <p:cNvPr id="3" name="Picture 2" descr="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422739"/>
            <a:ext cx="9144000" cy="984885"/>
          </a:xfrm>
          <a:prstGeom prst="rect">
            <a:avLst/>
          </a:prstGeom>
        </p:spPr>
        <p:txBody>
          <a:bodyPr lIns="0" tIns="0" rIns="0" bIns="0" anchor="t" anchorCtr="0">
            <a:spAutoFit/>
          </a:bodyPr>
          <a:lstStyle>
            <a:lvl1pPr>
              <a:defRPr sz="3200" b="1" baseline="0">
                <a:solidFill>
                  <a:schemeClr val="bg1"/>
                </a:solidFill>
              </a:defRPr>
            </a:lvl1pPr>
          </a:lstStyle>
          <a:p>
            <a:r>
              <a:rPr lang="en-US" dirty="0" smtClean="0"/>
              <a:t>Breaker slide 3</a:t>
            </a:r>
            <a:br>
              <a:rPr lang="en-US" dirty="0" smtClean="0"/>
            </a:br>
            <a:r>
              <a:rPr lang="en-US" dirty="0" smtClean="0"/>
              <a:t>replace title here</a:t>
            </a:r>
            <a:endParaRPr lang="en-US" dirty="0"/>
          </a:p>
        </p:txBody>
      </p:sp>
    </p:spTree>
    <p:extLst>
      <p:ext uri="{BB962C8B-B14F-4D97-AF65-F5344CB8AC3E}">
        <p14:creationId xmlns:p14="http://schemas.microsoft.com/office/powerpoint/2010/main" val="368536003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2" name="Picture 1" descr="T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title" hasCustomPrompt="1"/>
          </p:nvPr>
        </p:nvSpPr>
        <p:spPr>
          <a:xfrm>
            <a:off x="0" y="2514917"/>
            <a:ext cx="9144000" cy="492443"/>
          </a:xfrm>
          <a:prstGeom prst="rect">
            <a:avLst/>
          </a:prstGeom>
        </p:spPr>
        <p:txBody>
          <a:bodyPr lIns="0" tIns="0" rIns="0" bIns="0" anchor="t" anchorCtr="0">
            <a:spAutoFit/>
          </a:bodyPr>
          <a:lstStyle>
            <a:lvl1pPr>
              <a:defRPr sz="3200" b="1" baseline="0">
                <a:solidFill>
                  <a:srgbClr val="8C8C8C"/>
                </a:solidFill>
              </a:defRPr>
            </a:lvl1pPr>
          </a:lstStyle>
          <a:p>
            <a:r>
              <a:rPr lang="en-US" dirty="0" smtClean="0"/>
              <a:t>Thank You</a:t>
            </a:r>
            <a:endParaRPr lang="en-US" dirty="0"/>
          </a:p>
        </p:txBody>
      </p:sp>
      <p:pic>
        <p:nvPicPr>
          <p:cNvPr id="5" name="Picture 4" descr="QL-COPY.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321" y="410799"/>
            <a:ext cx="2167128" cy="691073"/>
          </a:xfrm>
          <a:prstGeom prst="rect">
            <a:avLst/>
          </a:prstGeom>
        </p:spPr>
      </p:pic>
    </p:spTree>
    <p:extLst>
      <p:ext uri="{BB962C8B-B14F-4D97-AF65-F5344CB8AC3E}">
        <p14:creationId xmlns:p14="http://schemas.microsoft.com/office/powerpoint/2010/main" val="33387525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Grad.jpg"/>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6176424"/>
            <a:ext cx="9144000" cy="694944"/>
          </a:xfrm>
          <a:prstGeom prst="rect">
            <a:avLst/>
          </a:prstGeom>
        </p:spPr>
      </p:pic>
    </p:spTree>
    <p:extLst>
      <p:ext uri="{BB962C8B-B14F-4D97-AF65-F5344CB8AC3E}">
        <p14:creationId xmlns:p14="http://schemas.microsoft.com/office/powerpoint/2010/main" val="40939838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7" r:id="rId3"/>
    <p:sldLayoutId id="2147483661" r:id="rId4"/>
    <p:sldLayoutId id="2147483662" r:id="rId5"/>
    <p:sldLayoutId id="2147483664" r:id="rId6"/>
    <p:sldLayoutId id="2147483676" r:id="rId7"/>
    <p:sldLayoutId id="2147483665" r:id="rId8"/>
    <p:sldLayoutId id="2147483666" r:id="rId9"/>
    <p:sldLayoutId id="2147483663" r:id="rId10"/>
    <p:sldLayoutId id="2147483667" r:id="rId11"/>
    <p:sldLayoutId id="2147483668" r:id="rId12"/>
    <p:sldLayoutId id="2147483669" r:id="rId13"/>
    <p:sldLayoutId id="2147483670" r:id="rId14"/>
    <p:sldLayoutId id="2147483671" r:id="rId15"/>
    <p:sldLayoutId id="2147483673" r:id="rId16"/>
    <p:sldLayoutId id="2147483674" r:id="rId17"/>
    <p:sldLayoutId id="2147483675" r:id="rId18"/>
    <p:sldLayoutId id="2147483672" r:id="rId19"/>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jpeg"/><Relationship Id="rId26" Type="http://schemas.openxmlformats.org/officeDocument/2006/relationships/image" Target="../media/image30.jpeg"/><Relationship Id="rId39" Type="http://schemas.openxmlformats.org/officeDocument/2006/relationships/image" Target="../media/image42.jpeg"/><Relationship Id="rId21" Type="http://schemas.openxmlformats.org/officeDocument/2006/relationships/image" Target="../media/image25.jpeg"/><Relationship Id="rId34" Type="http://schemas.openxmlformats.org/officeDocument/2006/relationships/image" Target="../media/image37.png"/><Relationship Id="rId42" Type="http://schemas.openxmlformats.org/officeDocument/2006/relationships/image" Target="../media/image45.jpeg"/><Relationship Id="rId47" Type="http://schemas.openxmlformats.org/officeDocument/2006/relationships/image" Target="../media/image49.jpeg"/><Relationship Id="rId50" Type="http://schemas.openxmlformats.org/officeDocument/2006/relationships/image" Target="../media/image52.png"/><Relationship Id="rId55" Type="http://schemas.openxmlformats.org/officeDocument/2006/relationships/image" Target="../media/image57.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gif"/><Relationship Id="rId33" Type="http://schemas.openxmlformats.org/officeDocument/2006/relationships/image" Target="../media/image36.png"/><Relationship Id="rId38" Type="http://schemas.openxmlformats.org/officeDocument/2006/relationships/image" Target="../media/image41.jpeg"/><Relationship Id="rId46" Type="http://schemas.openxmlformats.org/officeDocument/2006/relationships/image" Target="../media/image48.png"/><Relationship Id="rId59" Type="http://schemas.openxmlformats.org/officeDocument/2006/relationships/image" Target="../media/image61.jpeg"/><Relationship Id="rId2" Type="http://schemas.openxmlformats.org/officeDocument/2006/relationships/notesSlide" Target="../notesSlides/notesSlide2.xml"/><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hyperlink" Target="http://www.qlikview.com/us/explore/customers/customer-listing/t/thedacare" TargetMode="External"/><Relationship Id="rId41" Type="http://schemas.openxmlformats.org/officeDocument/2006/relationships/image" Target="../media/image44.png"/><Relationship Id="rId54"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jpeg"/><Relationship Id="rId32" Type="http://schemas.openxmlformats.org/officeDocument/2006/relationships/image" Target="../media/image35.jpeg"/><Relationship Id="rId37" Type="http://schemas.openxmlformats.org/officeDocument/2006/relationships/image" Target="../media/image40.jpeg"/><Relationship Id="rId40" Type="http://schemas.openxmlformats.org/officeDocument/2006/relationships/image" Target="../media/image43.jpeg"/><Relationship Id="rId45" Type="http://schemas.openxmlformats.org/officeDocument/2006/relationships/hyperlink" Target="http://www.landsend.com/" TargetMode="External"/><Relationship Id="rId53" Type="http://schemas.openxmlformats.org/officeDocument/2006/relationships/image" Target="../media/image55.png"/><Relationship Id="rId58" Type="http://schemas.openxmlformats.org/officeDocument/2006/relationships/image" Target="../media/image60.jpeg"/><Relationship Id="rId5" Type="http://schemas.openxmlformats.org/officeDocument/2006/relationships/hyperlink" Target="http://upload.wikimedia.org/wikipedia/de/b/ba/Toshiba_Logo.svg" TargetMode="External"/><Relationship Id="rId15" Type="http://schemas.openxmlformats.org/officeDocument/2006/relationships/image" Target="../media/image19.gif"/><Relationship Id="rId23" Type="http://schemas.openxmlformats.org/officeDocument/2006/relationships/image" Target="../media/image27.jpeg"/><Relationship Id="rId28" Type="http://schemas.openxmlformats.org/officeDocument/2006/relationships/image" Target="../media/image32.gif"/><Relationship Id="rId36" Type="http://schemas.openxmlformats.org/officeDocument/2006/relationships/image" Target="../media/image39.png"/><Relationship Id="rId49" Type="http://schemas.openxmlformats.org/officeDocument/2006/relationships/image" Target="../media/image51.png"/><Relationship Id="rId57" Type="http://schemas.openxmlformats.org/officeDocument/2006/relationships/image" Target="../media/image59.jpeg"/><Relationship Id="rId10" Type="http://schemas.openxmlformats.org/officeDocument/2006/relationships/image" Target="../media/image14.jpeg"/><Relationship Id="rId19" Type="http://schemas.openxmlformats.org/officeDocument/2006/relationships/image" Target="../media/image23.png"/><Relationship Id="rId31" Type="http://schemas.openxmlformats.org/officeDocument/2006/relationships/image" Target="../media/image34.jpeg"/><Relationship Id="rId44" Type="http://schemas.openxmlformats.org/officeDocument/2006/relationships/image" Target="../media/image47.png"/><Relationship Id="rId52" Type="http://schemas.openxmlformats.org/officeDocument/2006/relationships/image" Target="../media/image54.gif"/><Relationship Id="rId60" Type="http://schemas.openxmlformats.org/officeDocument/2006/relationships/image" Target="../media/image62.jpg"/><Relationship Id="rId4" Type="http://schemas.openxmlformats.org/officeDocument/2006/relationships/image" Target="../media/image9.jpeg"/><Relationship Id="rId9" Type="http://schemas.openxmlformats.org/officeDocument/2006/relationships/image" Target="../media/image13.png"/><Relationship Id="rId14" Type="http://schemas.openxmlformats.org/officeDocument/2006/relationships/image" Target="../media/image18.jpe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3.gif"/><Relationship Id="rId35" Type="http://schemas.openxmlformats.org/officeDocument/2006/relationships/image" Target="../media/image38.jpeg"/><Relationship Id="rId43" Type="http://schemas.openxmlformats.org/officeDocument/2006/relationships/image" Target="../media/image46.jpeg"/><Relationship Id="rId48" Type="http://schemas.openxmlformats.org/officeDocument/2006/relationships/image" Target="../media/image50.png"/><Relationship Id="rId56" Type="http://schemas.openxmlformats.org/officeDocument/2006/relationships/image" Target="../media/image58.jpeg"/><Relationship Id="rId8" Type="http://schemas.openxmlformats.org/officeDocument/2006/relationships/image" Target="../media/image12.jpeg"/><Relationship Id="rId51" Type="http://schemas.openxmlformats.org/officeDocument/2006/relationships/image" Target="../media/image53.gif"/><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3" Type="http://schemas.openxmlformats.org/officeDocument/2006/relationships/image" Target="../media/image73.gif"/><Relationship Id="rId18" Type="http://schemas.openxmlformats.org/officeDocument/2006/relationships/image" Target="../media/image78.jpeg"/><Relationship Id="rId26" Type="http://schemas.openxmlformats.org/officeDocument/2006/relationships/image" Target="../media/image86.gif"/><Relationship Id="rId39" Type="http://schemas.openxmlformats.org/officeDocument/2006/relationships/image" Target="../media/image99.jpeg"/><Relationship Id="rId21" Type="http://schemas.openxmlformats.org/officeDocument/2006/relationships/image" Target="../media/image81.gif"/><Relationship Id="rId34" Type="http://schemas.openxmlformats.org/officeDocument/2006/relationships/image" Target="../media/image94.gif"/><Relationship Id="rId42" Type="http://schemas.openxmlformats.org/officeDocument/2006/relationships/image" Target="../media/image102.jpeg"/><Relationship Id="rId47" Type="http://schemas.openxmlformats.org/officeDocument/2006/relationships/image" Target="../media/image107.png"/><Relationship Id="rId50" Type="http://schemas.openxmlformats.org/officeDocument/2006/relationships/image" Target="../media/image110.jpeg"/><Relationship Id="rId55" Type="http://schemas.openxmlformats.org/officeDocument/2006/relationships/image" Target="../media/image115.jpeg"/><Relationship Id="rId7" Type="http://schemas.openxmlformats.org/officeDocument/2006/relationships/image" Target="../media/image67.jpeg"/><Relationship Id="rId2" Type="http://schemas.openxmlformats.org/officeDocument/2006/relationships/notesSlide" Target="../notesSlides/notesSlide3.xml"/><Relationship Id="rId16" Type="http://schemas.openxmlformats.org/officeDocument/2006/relationships/image" Target="../media/image76.gif"/><Relationship Id="rId20" Type="http://schemas.openxmlformats.org/officeDocument/2006/relationships/image" Target="../media/image80.gif"/><Relationship Id="rId29" Type="http://schemas.openxmlformats.org/officeDocument/2006/relationships/image" Target="../media/image89.gif"/><Relationship Id="rId41" Type="http://schemas.openxmlformats.org/officeDocument/2006/relationships/image" Target="../media/image101.gif"/><Relationship Id="rId54" Type="http://schemas.openxmlformats.org/officeDocument/2006/relationships/image" Target="../media/image114.jpeg"/><Relationship Id="rId1" Type="http://schemas.openxmlformats.org/officeDocument/2006/relationships/slideLayout" Target="../slideLayouts/slideLayout2.xml"/><Relationship Id="rId6" Type="http://schemas.openxmlformats.org/officeDocument/2006/relationships/image" Target="../media/image66.jpeg"/><Relationship Id="rId11" Type="http://schemas.openxmlformats.org/officeDocument/2006/relationships/image" Target="../media/image71.gif"/><Relationship Id="rId24" Type="http://schemas.openxmlformats.org/officeDocument/2006/relationships/image" Target="../media/image84.gif"/><Relationship Id="rId32" Type="http://schemas.openxmlformats.org/officeDocument/2006/relationships/image" Target="../media/image92.gif"/><Relationship Id="rId37" Type="http://schemas.openxmlformats.org/officeDocument/2006/relationships/image" Target="../media/image97.gif"/><Relationship Id="rId40" Type="http://schemas.openxmlformats.org/officeDocument/2006/relationships/image" Target="../media/image100.gif"/><Relationship Id="rId45" Type="http://schemas.openxmlformats.org/officeDocument/2006/relationships/image" Target="../media/image105.jpeg"/><Relationship Id="rId53" Type="http://schemas.openxmlformats.org/officeDocument/2006/relationships/image" Target="../media/image113.jpeg"/><Relationship Id="rId58" Type="http://schemas.openxmlformats.org/officeDocument/2006/relationships/image" Target="../media/image118.jpg"/><Relationship Id="rId5" Type="http://schemas.openxmlformats.org/officeDocument/2006/relationships/image" Target="../media/image65.gif"/><Relationship Id="rId15" Type="http://schemas.openxmlformats.org/officeDocument/2006/relationships/image" Target="../media/image75.gif"/><Relationship Id="rId23" Type="http://schemas.openxmlformats.org/officeDocument/2006/relationships/image" Target="../media/image83.jpeg"/><Relationship Id="rId28" Type="http://schemas.openxmlformats.org/officeDocument/2006/relationships/image" Target="../media/image88.gif"/><Relationship Id="rId36" Type="http://schemas.openxmlformats.org/officeDocument/2006/relationships/image" Target="../media/image96.jpeg"/><Relationship Id="rId49" Type="http://schemas.openxmlformats.org/officeDocument/2006/relationships/image" Target="../media/image109.gif"/><Relationship Id="rId57" Type="http://schemas.openxmlformats.org/officeDocument/2006/relationships/image" Target="../media/image117.jpeg"/><Relationship Id="rId61" Type="http://schemas.openxmlformats.org/officeDocument/2006/relationships/image" Target="../media/image121.jpg"/><Relationship Id="rId10" Type="http://schemas.openxmlformats.org/officeDocument/2006/relationships/image" Target="../media/image70.jpeg"/><Relationship Id="rId19" Type="http://schemas.openxmlformats.org/officeDocument/2006/relationships/image" Target="../media/image79.gif"/><Relationship Id="rId31" Type="http://schemas.openxmlformats.org/officeDocument/2006/relationships/image" Target="../media/image91.jpeg"/><Relationship Id="rId44" Type="http://schemas.openxmlformats.org/officeDocument/2006/relationships/image" Target="../media/image104.png"/><Relationship Id="rId52" Type="http://schemas.openxmlformats.org/officeDocument/2006/relationships/image" Target="../media/image112.png"/><Relationship Id="rId60" Type="http://schemas.openxmlformats.org/officeDocument/2006/relationships/image" Target="../media/image120.jpg"/><Relationship Id="rId4" Type="http://schemas.openxmlformats.org/officeDocument/2006/relationships/image" Target="../media/image64.jpeg"/><Relationship Id="rId9" Type="http://schemas.openxmlformats.org/officeDocument/2006/relationships/image" Target="../media/image69.gif"/><Relationship Id="rId14" Type="http://schemas.openxmlformats.org/officeDocument/2006/relationships/image" Target="../media/image74.jpeg"/><Relationship Id="rId22" Type="http://schemas.openxmlformats.org/officeDocument/2006/relationships/image" Target="../media/image82.jpeg"/><Relationship Id="rId27" Type="http://schemas.openxmlformats.org/officeDocument/2006/relationships/image" Target="../media/image87.jpeg"/><Relationship Id="rId30" Type="http://schemas.openxmlformats.org/officeDocument/2006/relationships/image" Target="../media/image90.gif"/><Relationship Id="rId35" Type="http://schemas.openxmlformats.org/officeDocument/2006/relationships/image" Target="../media/image95.gif"/><Relationship Id="rId43" Type="http://schemas.openxmlformats.org/officeDocument/2006/relationships/image" Target="../media/image103.gif"/><Relationship Id="rId48" Type="http://schemas.openxmlformats.org/officeDocument/2006/relationships/image" Target="../media/image108.png"/><Relationship Id="rId56" Type="http://schemas.openxmlformats.org/officeDocument/2006/relationships/image" Target="../media/image116.jpeg"/><Relationship Id="rId8" Type="http://schemas.openxmlformats.org/officeDocument/2006/relationships/image" Target="../media/image68.jpeg"/><Relationship Id="rId51" Type="http://schemas.openxmlformats.org/officeDocument/2006/relationships/image" Target="../media/image111.png"/><Relationship Id="rId3" Type="http://schemas.openxmlformats.org/officeDocument/2006/relationships/image" Target="../media/image63.jpg"/><Relationship Id="rId12" Type="http://schemas.openxmlformats.org/officeDocument/2006/relationships/image" Target="../media/image72.gif"/><Relationship Id="rId17" Type="http://schemas.openxmlformats.org/officeDocument/2006/relationships/image" Target="../media/image77.gif"/><Relationship Id="rId25" Type="http://schemas.openxmlformats.org/officeDocument/2006/relationships/image" Target="../media/image85.gif"/><Relationship Id="rId33" Type="http://schemas.openxmlformats.org/officeDocument/2006/relationships/image" Target="../media/image93.jpeg"/><Relationship Id="rId38" Type="http://schemas.openxmlformats.org/officeDocument/2006/relationships/image" Target="../media/image98.gif"/><Relationship Id="rId46" Type="http://schemas.openxmlformats.org/officeDocument/2006/relationships/image" Target="../media/image106.jpeg"/><Relationship Id="rId59" Type="http://schemas.openxmlformats.org/officeDocument/2006/relationships/image" Target="../media/image119.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3.png"/><Relationship Id="rId7" Type="http://schemas.openxmlformats.org/officeDocument/2006/relationships/image" Target="../media/image12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7.jpeg"/><Relationship Id="rId11" Type="http://schemas.openxmlformats.org/officeDocument/2006/relationships/image" Target="../media/image132.jpeg"/><Relationship Id="rId5" Type="http://schemas.openxmlformats.org/officeDocument/2006/relationships/image" Target="../media/image126.jpeg"/><Relationship Id="rId10" Type="http://schemas.openxmlformats.org/officeDocument/2006/relationships/image" Target="../media/image131.jpeg"/><Relationship Id="rId4" Type="http://schemas.openxmlformats.org/officeDocument/2006/relationships/image" Target="../media/image125.jpeg"/><Relationship Id="rId9" Type="http://schemas.openxmlformats.org/officeDocument/2006/relationships/image" Target="../media/image130.jpeg"/></Relationships>
</file>

<file path=ppt/slides/_rels/slide13.xml.rels><?xml version="1.0" encoding="UTF-8" standalone="yes"?>
<Relationships xmlns="http://schemas.openxmlformats.org/package/2006/relationships"><Relationship Id="rId8" Type="http://schemas.openxmlformats.org/officeDocument/2006/relationships/image" Target="../media/image137.jpeg"/><Relationship Id="rId3" Type="http://schemas.openxmlformats.org/officeDocument/2006/relationships/image" Target="../media/image3.png"/><Relationship Id="rId7" Type="http://schemas.openxmlformats.org/officeDocument/2006/relationships/image" Target="../media/image13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5.jpeg"/><Relationship Id="rId5" Type="http://schemas.openxmlformats.org/officeDocument/2006/relationships/image" Target="../media/image134.jpeg"/><Relationship Id="rId10" Type="http://schemas.openxmlformats.org/officeDocument/2006/relationships/image" Target="../media/image139.jpeg"/><Relationship Id="rId4" Type="http://schemas.openxmlformats.org/officeDocument/2006/relationships/image" Target="../media/image133.jpeg"/><Relationship Id="rId9" Type="http://schemas.openxmlformats.org/officeDocument/2006/relationships/image" Target="../media/image138.jpeg"/></Relationships>
</file>

<file path=ppt/slides/_rels/slide14.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w139.infusionsoft.com/app/page/a51c7953f817a8f95a25c02b0c4e8963?inf_contact_key=d20e301156454c9ccd559d63837ea9e7"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685800" y="2526883"/>
            <a:ext cx="6504441" cy="1107996"/>
          </a:xfrm>
        </p:spPr>
        <p:txBody>
          <a:bodyPr/>
          <a:lstStyle/>
          <a:p>
            <a:r>
              <a:rPr lang="en-US" dirty="0" smtClean="0"/>
              <a:t>QlikView</a:t>
            </a:r>
            <a:r>
              <a:rPr lang="en-US" dirty="0"/>
              <a:t/>
            </a:r>
            <a:br>
              <a:rPr lang="en-US" dirty="0"/>
            </a:br>
            <a:r>
              <a:rPr lang="en-US" dirty="0"/>
              <a:t/>
            </a:r>
            <a:br>
              <a:rPr lang="en-US" dirty="0"/>
            </a:br>
            <a:endParaRPr lang="en-US" dirty="0"/>
          </a:p>
        </p:txBody>
      </p:sp>
      <p:sp>
        <p:nvSpPr>
          <p:cNvPr id="11" name="Text Placeholder 10"/>
          <p:cNvSpPr>
            <a:spLocks noGrp="1"/>
          </p:cNvSpPr>
          <p:nvPr>
            <p:ph type="body" sz="quarter" idx="11"/>
          </p:nvPr>
        </p:nvSpPr>
        <p:spPr>
          <a:xfrm>
            <a:off x="685800" y="4239737"/>
            <a:ext cx="4670425" cy="941796"/>
          </a:xfrm>
        </p:spPr>
        <p:txBody>
          <a:bodyPr/>
          <a:lstStyle/>
          <a:p>
            <a:r>
              <a:rPr lang="en-US" dirty="0" smtClean="0"/>
              <a:t>Eduardo </a:t>
            </a:r>
            <a:r>
              <a:rPr lang="en-US" dirty="0" err="1" smtClean="0"/>
              <a:t>Heidenreich</a:t>
            </a:r>
            <a:endParaRPr lang="en-US" dirty="0" smtClean="0"/>
          </a:p>
          <a:p>
            <a:endParaRPr lang="en-US" dirty="0"/>
          </a:p>
          <a:p>
            <a:r>
              <a:rPr lang="en-US" dirty="0" smtClean="0"/>
              <a:t>Buenos Aires, 2014</a:t>
            </a:r>
            <a:endParaRPr lang="en-US" dirty="0"/>
          </a:p>
        </p:txBody>
      </p:sp>
    </p:spTree>
    <p:extLst>
      <p:ext uri="{BB962C8B-B14F-4D97-AF65-F5344CB8AC3E}">
        <p14:creationId xmlns:p14="http://schemas.microsoft.com/office/powerpoint/2010/main" val="8774491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910174"/>
            <a:ext cx="9144000" cy="4052391"/>
          </a:xfrm>
          <a:prstGeom prst="rect">
            <a:avLst/>
          </a:prstGeom>
          <a:noFill/>
        </p:spPr>
        <p:txBody>
          <a:bodyPr wrap="square" rtlCol="0">
            <a:spAutoFit/>
          </a:bodyPr>
          <a:lstStyle/>
          <a:p>
            <a:pPr algn="ctr">
              <a:spcAft>
                <a:spcPts val="2000"/>
              </a:spcAft>
            </a:pPr>
            <a:r>
              <a:rPr lang="en-US" sz="3200" dirty="0" smtClean="0">
                <a:solidFill>
                  <a:schemeClr val="bg1"/>
                </a:solidFill>
              </a:rPr>
              <a:t>QlikView</a:t>
            </a:r>
            <a:r>
              <a:rPr lang="en-US" sz="2000" baseline="60000" dirty="0" smtClean="0">
                <a:solidFill>
                  <a:schemeClr val="bg1"/>
                </a:solidFill>
              </a:rPr>
              <a:t>®</a:t>
            </a:r>
            <a:r>
              <a:rPr lang="en-US" sz="3200" dirty="0" smtClean="0">
                <a:solidFill>
                  <a:schemeClr val="bg1"/>
                </a:solidFill>
              </a:rPr>
              <a:t> es una </a:t>
            </a:r>
            <a:r>
              <a:rPr lang="es-MX" sz="3200" noProof="1" smtClean="0">
                <a:solidFill>
                  <a:schemeClr val="bg1"/>
                </a:solidFill>
              </a:rPr>
              <a:t>plataforma</a:t>
            </a:r>
            <a:r>
              <a:rPr lang="en-US" sz="3200" dirty="0" smtClean="0">
                <a:solidFill>
                  <a:schemeClr val="bg1"/>
                </a:solidFill>
              </a:rPr>
              <a:t> </a:t>
            </a:r>
            <a:br>
              <a:rPr lang="en-US" sz="3200" dirty="0" smtClean="0">
                <a:solidFill>
                  <a:schemeClr val="bg1"/>
                </a:solidFill>
              </a:rPr>
            </a:br>
            <a:r>
              <a:rPr lang="en-US" sz="3200" dirty="0" smtClean="0">
                <a:solidFill>
                  <a:schemeClr val="bg1"/>
                </a:solidFill>
              </a:rPr>
              <a:t>para </a:t>
            </a:r>
            <a:r>
              <a:rPr lang="en-US" sz="3200" b="1" dirty="0" smtClean="0">
                <a:solidFill>
                  <a:schemeClr val="bg1"/>
                </a:solidFill>
              </a:rPr>
              <a:t>Business Discovery</a:t>
            </a:r>
            <a:r>
              <a:rPr lang="en-US" sz="3200" dirty="0">
                <a:solidFill>
                  <a:schemeClr val="bg1"/>
                </a:solidFill>
              </a:rPr>
              <a:t>.</a:t>
            </a:r>
          </a:p>
          <a:p>
            <a:pPr algn="ctr">
              <a:spcAft>
                <a:spcPts val="2000"/>
              </a:spcAft>
            </a:pPr>
            <a:r>
              <a:rPr lang="en-US" sz="3200" dirty="0" smtClean="0">
                <a:solidFill>
                  <a:schemeClr val="bg1"/>
                </a:solidFill>
              </a:rPr>
              <a:t>Business Discovery</a:t>
            </a:r>
            <a:br>
              <a:rPr lang="en-US" sz="3200" dirty="0" smtClean="0">
                <a:solidFill>
                  <a:schemeClr val="bg1"/>
                </a:solidFill>
              </a:rPr>
            </a:br>
            <a:r>
              <a:rPr lang="es-MX" sz="3200" dirty="0" smtClean="0">
                <a:solidFill>
                  <a:schemeClr val="bg1"/>
                </a:solidFill>
              </a:rPr>
              <a:t>es</a:t>
            </a:r>
            <a:r>
              <a:rPr lang="en-US" sz="3200" dirty="0" smtClean="0">
                <a:solidFill>
                  <a:schemeClr val="bg1"/>
                </a:solidFill>
              </a:rPr>
              <a:t> </a:t>
            </a:r>
            <a:r>
              <a:rPr lang="en-US" sz="3200" b="1" dirty="0" smtClean="0">
                <a:solidFill>
                  <a:schemeClr val="bg1"/>
                </a:solidFill>
              </a:rPr>
              <a:t>‘</a:t>
            </a:r>
            <a:r>
              <a:rPr lang="en-US" sz="3200" b="1" dirty="0" err="1" smtClean="0">
                <a:solidFill>
                  <a:schemeClr val="bg1"/>
                </a:solidFill>
              </a:rPr>
              <a:t>inteligencia</a:t>
            </a:r>
            <a:r>
              <a:rPr lang="en-US" sz="3200" b="1" dirty="0" smtClean="0">
                <a:solidFill>
                  <a:schemeClr val="bg1"/>
                </a:solidFill>
              </a:rPr>
              <a:t> de </a:t>
            </a:r>
            <a:r>
              <a:rPr lang="en-US" sz="3200" b="1" dirty="0" err="1" smtClean="0">
                <a:solidFill>
                  <a:schemeClr val="bg1"/>
                </a:solidFill>
              </a:rPr>
              <a:t>negocios</a:t>
            </a:r>
            <a:r>
              <a:rPr lang="en-US" sz="3200" b="1" dirty="0" smtClean="0">
                <a:solidFill>
                  <a:schemeClr val="bg1"/>
                </a:solidFill>
              </a:rPr>
              <a:t> </a:t>
            </a:r>
            <a:r>
              <a:rPr lang="en-US" sz="3200" b="1" dirty="0" err="1" smtClean="0">
                <a:solidFill>
                  <a:schemeClr val="bg1"/>
                </a:solidFill>
              </a:rPr>
              <a:t>definida</a:t>
            </a:r>
            <a:r>
              <a:rPr lang="en-US" sz="3200" b="1" dirty="0" smtClean="0">
                <a:solidFill>
                  <a:schemeClr val="bg1"/>
                </a:solidFill>
              </a:rPr>
              <a:t> </a:t>
            </a:r>
            <a:r>
              <a:rPr lang="en-US" sz="3200" b="1" dirty="0" err="1" smtClean="0">
                <a:solidFill>
                  <a:schemeClr val="bg1"/>
                </a:solidFill>
              </a:rPr>
              <a:t>por</a:t>
            </a:r>
            <a:r>
              <a:rPr lang="en-US" sz="3200" b="1" dirty="0" smtClean="0">
                <a:solidFill>
                  <a:schemeClr val="bg1"/>
                </a:solidFill>
              </a:rPr>
              <a:t> el </a:t>
            </a:r>
            <a:r>
              <a:rPr lang="en-US" sz="3200" b="1" dirty="0" err="1" smtClean="0">
                <a:solidFill>
                  <a:schemeClr val="bg1"/>
                </a:solidFill>
              </a:rPr>
              <a:t>usuario</a:t>
            </a:r>
            <a:r>
              <a:rPr lang="en-US" sz="3200" b="1" dirty="0" smtClean="0">
                <a:solidFill>
                  <a:schemeClr val="bg1"/>
                </a:solidFill>
              </a:rPr>
              <a:t>’.</a:t>
            </a:r>
          </a:p>
          <a:p>
            <a:pPr algn="ctr">
              <a:spcAft>
                <a:spcPts val="2000"/>
              </a:spcAft>
            </a:pPr>
            <a:r>
              <a:rPr lang="es-MX" sz="3200" dirty="0" smtClean="0">
                <a:solidFill>
                  <a:schemeClr val="bg1"/>
                </a:solidFill>
              </a:rPr>
              <a:t>Simplificando</a:t>
            </a:r>
            <a:r>
              <a:rPr lang="en-US" sz="3200" dirty="0" smtClean="0">
                <a:solidFill>
                  <a:schemeClr val="bg1"/>
                </a:solidFill>
              </a:rPr>
              <a:t> </a:t>
            </a:r>
            <a:r>
              <a:rPr lang="es-MX" sz="3200" b="1" dirty="0" smtClean="0">
                <a:solidFill>
                  <a:schemeClr val="bg1"/>
                </a:solidFill>
              </a:rPr>
              <a:t>Decisiones</a:t>
            </a:r>
            <a:r>
              <a:rPr lang="en-US" sz="3200" dirty="0" smtClean="0">
                <a:solidFill>
                  <a:schemeClr val="bg1"/>
                </a:solidFill>
              </a:rPr>
              <a:t> </a:t>
            </a:r>
            <a:r>
              <a:rPr lang="es-MX" sz="3200" dirty="0" smtClean="0">
                <a:solidFill>
                  <a:schemeClr val="bg1"/>
                </a:solidFill>
              </a:rPr>
              <a:t>para                       todos en todos lados</a:t>
            </a:r>
            <a:endParaRPr lang="es-MX" sz="3200" dirty="0">
              <a:solidFill>
                <a:schemeClr val="bg1"/>
              </a:solidFill>
            </a:endParaRPr>
          </a:p>
        </p:txBody>
      </p:sp>
    </p:spTree>
    <p:extLst>
      <p:ext uri="{BB962C8B-B14F-4D97-AF65-F5344CB8AC3E}">
        <p14:creationId xmlns:p14="http://schemas.microsoft.com/office/powerpoint/2010/main" val="2902628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42059"/>
            <a:ext cx="9144000" cy="523220"/>
          </a:xfrm>
          <a:prstGeom prst="rect">
            <a:avLst/>
          </a:prstGeom>
          <a:noFill/>
        </p:spPr>
        <p:txBody>
          <a:bodyPr wrap="square" rtlCol="0">
            <a:spAutoFit/>
          </a:bodyPr>
          <a:lstStyle/>
          <a:p>
            <a:pPr algn="ctr"/>
            <a:r>
              <a:rPr lang="es-MX" sz="2800" b="1" dirty="0" err="1" smtClean="0">
                <a:solidFill>
                  <a:srgbClr val="868686"/>
                </a:solidFill>
                <a:cs typeface="Arial"/>
              </a:rPr>
              <a:t>Qlik</a:t>
            </a:r>
            <a:r>
              <a:rPr lang="es-MX" sz="2800" b="1" dirty="0" smtClean="0">
                <a:solidFill>
                  <a:srgbClr val="868686"/>
                </a:solidFill>
                <a:cs typeface="Arial"/>
              </a:rPr>
              <a:t> En Números</a:t>
            </a:r>
            <a:endParaRPr lang="es-MX" sz="2800" b="1" dirty="0">
              <a:solidFill>
                <a:schemeClr val="accent1"/>
              </a:solidFill>
              <a:cs typeface="Arial"/>
            </a:endParaRPr>
          </a:p>
        </p:txBody>
      </p:sp>
      <p:grpSp>
        <p:nvGrpSpPr>
          <p:cNvPr id="11" name="Group 10"/>
          <p:cNvGrpSpPr/>
          <p:nvPr/>
        </p:nvGrpSpPr>
        <p:grpSpPr>
          <a:xfrm>
            <a:off x="612775" y="1152360"/>
            <a:ext cx="7918450" cy="4722608"/>
            <a:chOff x="612775" y="1344083"/>
            <a:chExt cx="7918450" cy="4722608"/>
          </a:xfrm>
        </p:grpSpPr>
        <p:cxnSp>
          <p:nvCxnSpPr>
            <p:cNvPr id="8" name="Straight Connector 7"/>
            <p:cNvCxnSpPr/>
            <p:nvPr/>
          </p:nvCxnSpPr>
          <p:spPr>
            <a:xfrm flipH="1">
              <a:off x="4566709" y="1344083"/>
              <a:ext cx="10583" cy="4722608"/>
            </a:xfrm>
            <a:prstGeom prst="line">
              <a:avLst/>
            </a:prstGeom>
            <a:ln>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12775" y="3697105"/>
              <a:ext cx="7918450" cy="16565"/>
            </a:xfrm>
            <a:prstGeom prst="line">
              <a:avLst/>
            </a:prstGeom>
            <a:ln>
              <a:solidFill>
                <a:schemeClr val="tx2">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602192" y="1458202"/>
            <a:ext cx="3863975" cy="1107996"/>
          </a:xfrm>
          <a:prstGeom prst="rect">
            <a:avLst/>
          </a:prstGeom>
          <a:noFill/>
        </p:spPr>
        <p:txBody>
          <a:bodyPr wrap="square" lIns="0" tIns="0" rIns="0" bIns="0" rtlCol="0">
            <a:spAutoFit/>
          </a:bodyPr>
          <a:lstStyle/>
          <a:p>
            <a:pPr algn="ctr"/>
            <a:r>
              <a:rPr lang="en-US" sz="7200" b="1" dirty="0" smtClean="0">
                <a:solidFill>
                  <a:schemeClr val="accent1"/>
                </a:solidFill>
              </a:rPr>
              <a:t>30,000</a:t>
            </a:r>
            <a:endParaRPr lang="en-US" sz="7200" b="1" dirty="0">
              <a:solidFill>
                <a:schemeClr val="accent1"/>
              </a:solidFill>
            </a:endParaRPr>
          </a:p>
        </p:txBody>
      </p:sp>
      <p:sp>
        <p:nvSpPr>
          <p:cNvPr id="13" name="TextBox 12"/>
          <p:cNvSpPr txBox="1"/>
          <p:nvPr/>
        </p:nvSpPr>
        <p:spPr>
          <a:xfrm>
            <a:off x="602192" y="2620397"/>
            <a:ext cx="3863975" cy="461665"/>
          </a:xfrm>
          <a:prstGeom prst="rect">
            <a:avLst/>
          </a:prstGeom>
          <a:noFill/>
        </p:spPr>
        <p:txBody>
          <a:bodyPr wrap="square" lIns="0" tIns="0" rIns="0" bIns="0" rtlCol="0">
            <a:spAutoFit/>
          </a:bodyPr>
          <a:lstStyle/>
          <a:p>
            <a:pPr algn="ctr"/>
            <a:r>
              <a:rPr lang="es-MX" sz="3000" b="1" dirty="0" smtClean="0">
                <a:solidFill>
                  <a:schemeClr val="bg2"/>
                </a:solidFill>
              </a:rPr>
              <a:t>Clientes</a:t>
            </a:r>
            <a:endParaRPr lang="es-MX" sz="3000" b="1" dirty="0">
              <a:solidFill>
                <a:schemeClr val="bg2"/>
              </a:solidFill>
            </a:endParaRPr>
          </a:p>
        </p:txBody>
      </p:sp>
      <p:sp>
        <p:nvSpPr>
          <p:cNvPr id="14" name="TextBox 13"/>
          <p:cNvSpPr txBox="1"/>
          <p:nvPr/>
        </p:nvSpPr>
        <p:spPr>
          <a:xfrm>
            <a:off x="4683122" y="1458202"/>
            <a:ext cx="3863975" cy="1107996"/>
          </a:xfrm>
          <a:prstGeom prst="rect">
            <a:avLst/>
          </a:prstGeom>
          <a:noFill/>
        </p:spPr>
        <p:txBody>
          <a:bodyPr wrap="square" lIns="0" tIns="0" rIns="0" bIns="0" rtlCol="0">
            <a:spAutoFit/>
          </a:bodyPr>
          <a:lstStyle/>
          <a:p>
            <a:pPr algn="ctr"/>
            <a:r>
              <a:rPr lang="en-US" sz="7200" b="1" dirty="0" smtClean="0">
                <a:solidFill>
                  <a:schemeClr val="accent1"/>
                </a:solidFill>
              </a:rPr>
              <a:t>100</a:t>
            </a:r>
            <a:endParaRPr lang="en-US" sz="7200" b="1" dirty="0">
              <a:solidFill>
                <a:schemeClr val="accent1"/>
              </a:solidFill>
            </a:endParaRPr>
          </a:p>
        </p:txBody>
      </p:sp>
      <p:sp>
        <p:nvSpPr>
          <p:cNvPr id="15" name="TextBox 14"/>
          <p:cNvSpPr txBox="1"/>
          <p:nvPr/>
        </p:nvSpPr>
        <p:spPr>
          <a:xfrm>
            <a:off x="4683122" y="2620397"/>
            <a:ext cx="3863975" cy="461665"/>
          </a:xfrm>
          <a:prstGeom prst="rect">
            <a:avLst/>
          </a:prstGeom>
          <a:noFill/>
        </p:spPr>
        <p:txBody>
          <a:bodyPr wrap="square" lIns="0" tIns="0" rIns="0" bIns="0" rtlCol="0">
            <a:spAutoFit/>
          </a:bodyPr>
          <a:lstStyle/>
          <a:p>
            <a:pPr algn="ctr"/>
            <a:r>
              <a:rPr lang="es-MX" sz="3000" b="1" dirty="0" smtClean="0">
                <a:solidFill>
                  <a:schemeClr val="bg2"/>
                </a:solidFill>
              </a:rPr>
              <a:t>Países</a:t>
            </a:r>
            <a:endParaRPr lang="es-MX" sz="3000" b="1" dirty="0">
              <a:solidFill>
                <a:schemeClr val="bg2"/>
              </a:solidFill>
            </a:endParaRPr>
          </a:p>
        </p:txBody>
      </p:sp>
      <p:sp>
        <p:nvSpPr>
          <p:cNvPr id="16" name="TextBox 15"/>
          <p:cNvSpPr txBox="1"/>
          <p:nvPr/>
        </p:nvSpPr>
        <p:spPr>
          <a:xfrm>
            <a:off x="602192" y="3918119"/>
            <a:ext cx="3863975" cy="1107996"/>
          </a:xfrm>
          <a:prstGeom prst="rect">
            <a:avLst/>
          </a:prstGeom>
          <a:noFill/>
        </p:spPr>
        <p:txBody>
          <a:bodyPr wrap="square" lIns="0" tIns="0" rIns="0" bIns="0" rtlCol="0">
            <a:spAutoFit/>
          </a:bodyPr>
          <a:lstStyle/>
          <a:p>
            <a:pPr algn="ctr"/>
            <a:r>
              <a:rPr lang="en-US" sz="7200" b="1" dirty="0" smtClean="0">
                <a:solidFill>
                  <a:schemeClr val="accent1"/>
                </a:solidFill>
              </a:rPr>
              <a:t>1,500</a:t>
            </a:r>
            <a:endParaRPr lang="en-US" sz="7200" b="1" dirty="0">
              <a:solidFill>
                <a:schemeClr val="accent1"/>
              </a:solidFill>
            </a:endParaRPr>
          </a:p>
        </p:txBody>
      </p:sp>
      <p:sp>
        <p:nvSpPr>
          <p:cNvPr id="17" name="TextBox 16"/>
          <p:cNvSpPr txBox="1"/>
          <p:nvPr/>
        </p:nvSpPr>
        <p:spPr>
          <a:xfrm>
            <a:off x="602192" y="5080314"/>
            <a:ext cx="3863975" cy="461665"/>
          </a:xfrm>
          <a:prstGeom prst="rect">
            <a:avLst/>
          </a:prstGeom>
          <a:noFill/>
        </p:spPr>
        <p:txBody>
          <a:bodyPr wrap="square" lIns="0" tIns="0" rIns="0" bIns="0" rtlCol="0">
            <a:spAutoFit/>
          </a:bodyPr>
          <a:lstStyle/>
          <a:p>
            <a:pPr algn="ctr"/>
            <a:r>
              <a:rPr lang="en-US" sz="3000" b="1" dirty="0" smtClean="0">
                <a:solidFill>
                  <a:schemeClr val="bg2"/>
                </a:solidFill>
              </a:rPr>
              <a:t>Partners</a:t>
            </a:r>
            <a:endParaRPr lang="en-US" sz="3000" b="1" dirty="0">
              <a:solidFill>
                <a:schemeClr val="bg2"/>
              </a:solidFill>
            </a:endParaRPr>
          </a:p>
        </p:txBody>
      </p:sp>
      <p:sp>
        <p:nvSpPr>
          <p:cNvPr id="18" name="TextBox 17"/>
          <p:cNvSpPr txBox="1"/>
          <p:nvPr/>
        </p:nvSpPr>
        <p:spPr>
          <a:xfrm>
            <a:off x="4683122" y="3918119"/>
            <a:ext cx="3863975" cy="1107996"/>
          </a:xfrm>
          <a:prstGeom prst="rect">
            <a:avLst/>
          </a:prstGeom>
          <a:noFill/>
        </p:spPr>
        <p:txBody>
          <a:bodyPr wrap="square" lIns="0" tIns="0" rIns="0" bIns="0" rtlCol="0">
            <a:spAutoFit/>
          </a:bodyPr>
          <a:lstStyle/>
          <a:p>
            <a:pPr algn="ctr"/>
            <a:r>
              <a:rPr lang="en-US" sz="7200" b="1" dirty="0" smtClean="0">
                <a:solidFill>
                  <a:schemeClr val="accent1"/>
                </a:solidFill>
              </a:rPr>
              <a:t>36%</a:t>
            </a:r>
            <a:endParaRPr lang="en-US" sz="7200" b="1" dirty="0">
              <a:solidFill>
                <a:schemeClr val="accent1"/>
              </a:solidFill>
            </a:endParaRPr>
          </a:p>
        </p:txBody>
      </p:sp>
      <p:sp>
        <p:nvSpPr>
          <p:cNvPr id="19" name="TextBox 18"/>
          <p:cNvSpPr txBox="1"/>
          <p:nvPr/>
        </p:nvSpPr>
        <p:spPr>
          <a:xfrm>
            <a:off x="4683122" y="5080314"/>
            <a:ext cx="3863975" cy="923330"/>
          </a:xfrm>
          <a:prstGeom prst="rect">
            <a:avLst/>
          </a:prstGeom>
          <a:noFill/>
        </p:spPr>
        <p:txBody>
          <a:bodyPr wrap="square" lIns="0" tIns="0" rIns="0" bIns="0" rtlCol="0">
            <a:spAutoFit/>
          </a:bodyPr>
          <a:lstStyle/>
          <a:p>
            <a:pPr algn="ctr"/>
            <a:r>
              <a:rPr lang="en-US" sz="3000" b="1" dirty="0" err="1" smtClean="0">
                <a:solidFill>
                  <a:schemeClr val="bg2"/>
                </a:solidFill>
              </a:rPr>
              <a:t>Crecimiento</a:t>
            </a:r>
            <a:r>
              <a:rPr lang="en-US" sz="3000" b="1" dirty="0" smtClean="0">
                <a:solidFill>
                  <a:schemeClr val="bg2"/>
                </a:solidFill>
              </a:rPr>
              <a:t> </a:t>
            </a:r>
            <a:r>
              <a:rPr lang="en-US" sz="3000" b="1" dirty="0" err="1" smtClean="0">
                <a:solidFill>
                  <a:schemeClr val="bg2"/>
                </a:solidFill>
              </a:rPr>
              <a:t>anual</a:t>
            </a:r>
            <a:r>
              <a:rPr lang="en-US" sz="3000" b="1" dirty="0" smtClean="0">
                <a:solidFill>
                  <a:schemeClr val="bg2"/>
                </a:solidFill>
              </a:rPr>
              <a:t>  </a:t>
            </a:r>
            <a:r>
              <a:rPr lang="es-MX" sz="3000" b="1" dirty="0" smtClean="0">
                <a:solidFill>
                  <a:schemeClr val="bg2"/>
                </a:solidFill>
              </a:rPr>
              <a:t>desde</a:t>
            </a:r>
            <a:r>
              <a:rPr lang="en-US" sz="3000" b="1" dirty="0" smtClean="0">
                <a:solidFill>
                  <a:schemeClr val="bg2"/>
                </a:solidFill>
              </a:rPr>
              <a:t> 2006</a:t>
            </a:r>
            <a:endParaRPr lang="en-US" sz="3000" b="1" dirty="0">
              <a:solidFill>
                <a:schemeClr val="bg2"/>
              </a:solidFill>
            </a:endParaRPr>
          </a:p>
        </p:txBody>
      </p:sp>
    </p:spTree>
    <p:extLst>
      <p:ext uri="{BB962C8B-B14F-4D97-AF65-F5344CB8AC3E}">
        <p14:creationId xmlns:p14="http://schemas.microsoft.com/office/powerpoint/2010/main" val="3117317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6007" y="982639"/>
            <a:ext cx="8732697" cy="5435094"/>
            <a:chOff x="156007" y="982639"/>
            <a:chExt cx="8732697" cy="5435094"/>
          </a:xfrm>
        </p:grpSpPr>
        <p:sp>
          <p:nvSpPr>
            <p:cNvPr id="4" name="Round Same Side Corner Rectangle 3"/>
            <p:cNvSpPr>
              <a:spLocks noChangeAspect="1"/>
            </p:cNvSpPr>
            <p:nvPr/>
          </p:nvSpPr>
          <p:spPr bwMode="auto">
            <a:xfrm rot="10800000">
              <a:off x="3122626"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5" name="Round Same Side Corner Rectangle 4"/>
            <p:cNvSpPr>
              <a:spLocks noChangeAspect="1"/>
            </p:cNvSpPr>
            <p:nvPr/>
          </p:nvSpPr>
          <p:spPr bwMode="auto">
            <a:xfrm rot="10800000">
              <a:off x="167910"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6" name="Round Same Side Corner Rectangle 5"/>
            <p:cNvSpPr>
              <a:spLocks noChangeAspect="1"/>
            </p:cNvSpPr>
            <p:nvPr/>
          </p:nvSpPr>
          <p:spPr bwMode="auto">
            <a:xfrm rot="10800000">
              <a:off x="1645268"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7" name="Round Same Side Corner Rectangle 6"/>
            <p:cNvSpPr>
              <a:spLocks noChangeAspect="1"/>
            </p:cNvSpPr>
            <p:nvPr/>
          </p:nvSpPr>
          <p:spPr bwMode="auto">
            <a:xfrm rot="10800000">
              <a:off x="4599984"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8" name="Round Same Side Corner Rectangle 7"/>
            <p:cNvSpPr>
              <a:spLocks noChangeAspect="1"/>
            </p:cNvSpPr>
            <p:nvPr/>
          </p:nvSpPr>
          <p:spPr bwMode="auto">
            <a:xfrm rot="10800000">
              <a:off x="6077342"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9" name="Round Same Side Corner Rectangle 8"/>
            <p:cNvSpPr>
              <a:spLocks noChangeAspect="1"/>
            </p:cNvSpPr>
            <p:nvPr/>
          </p:nvSpPr>
          <p:spPr bwMode="auto">
            <a:xfrm rot="10800000">
              <a:off x="7554699"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10" name="Rectangle 98"/>
            <p:cNvSpPr>
              <a:spLocks noChangeArrowheads="1"/>
            </p:cNvSpPr>
            <p:nvPr/>
          </p:nvSpPr>
          <p:spPr bwMode="auto">
            <a:xfrm>
              <a:off x="3110723"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TELCOS</a:t>
              </a:r>
              <a:endParaRPr lang="en-US" sz="1200" b="1" kern="0" dirty="0">
                <a:solidFill>
                  <a:srgbClr val="FFFFFF"/>
                </a:solidFill>
                <a:ea typeface="ＭＳ Ｐゴシック" pitchFamily="34" charset="-128"/>
              </a:endParaRPr>
            </a:p>
          </p:txBody>
        </p:sp>
        <p:sp>
          <p:nvSpPr>
            <p:cNvPr id="11" name="Rectangle 98"/>
            <p:cNvSpPr>
              <a:spLocks noChangeArrowheads="1"/>
            </p:cNvSpPr>
            <p:nvPr/>
          </p:nvSpPr>
          <p:spPr bwMode="auto">
            <a:xfrm>
              <a:off x="156007"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TECNOLOGÍA </a:t>
              </a:r>
              <a:endParaRPr lang="en-US" sz="1200" b="1" kern="0" dirty="0">
                <a:solidFill>
                  <a:srgbClr val="FFFFFF"/>
                </a:solidFill>
                <a:ea typeface="ＭＳ Ｐゴシック" pitchFamily="34" charset="-128"/>
              </a:endParaRPr>
            </a:p>
          </p:txBody>
        </p:sp>
        <p:sp>
          <p:nvSpPr>
            <p:cNvPr id="12" name="Rectangle 98"/>
            <p:cNvSpPr>
              <a:spLocks noChangeArrowheads="1"/>
            </p:cNvSpPr>
            <p:nvPr/>
          </p:nvSpPr>
          <p:spPr bwMode="auto">
            <a:xfrm>
              <a:off x="1633365"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FINANZAS</a:t>
              </a:r>
              <a:endParaRPr lang="en-US" sz="1200" b="1" kern="0" dirty="0">
                <a:solidFill>
                  <a:srgbClr val="FFFFFF"/>
                </a:solidFill>
                <a:ea typeface="ＭＳ Ｐゴシック" pitchFamily="34" charset="-128"/>
              </a:endParaRPr>
            </a:p>
          </p:txBody>
        </p:sp>
        <p:sp>
          <p:nvSpPr>
            <p:cNvPr id="13" name="Rectangle 98"/>
            <p:cNvSpPr>
              <a:spLocks noChangeArrowheads="1"/>
            </p:cNvSpPr>
            <p:nvPr/>
          </p:nvSpPr>
          <p:spPr bwMode="auto">
            <a:xfrm>
              <a:off x="4588081"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SALUD</a:t>
              </a:r>
              <a:endParaRPr lang="en-US" sz="1200" b="1" kern="0" dirty="0">
                <a:solidFill>
                  <a:srgbClr val="FFFFFF"/>
                </a:solidFill>
                <a:ea typeface="ＭＳ Ｐゴシック" pitchFamily="34" charset="-128"/>
              </a:endParaRPr>
            </a:p>
          </p:txBody>
        </p:sp>
        <p:sp>
          <p:nvSpPr>
            <p:cNvPr id="14" name="Rectangle 98"/>
            <p:cNvSpPr>
              <a:spLocks noChangeArrowheads="1"/>
            </p:cNvSpPr>
            <p:nvPr/>
          </p:nvSpPr>
          <p:spPr bwMode="auto">
            <a:xfrm>
              <a:off x="6065439"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CONSUMO</a:t>
              </a:r>
              <a:endParaRPr lang="en-US" sz="1200" b="1" kern="0" dirty="0">
                <a:solidFill>
                  <a:srgbClr val="FFFFFF"/>
                </a:solidFill>
                <a:ea typeface="ＭＳ Ｐゴシック" pitchFamily="34" charset="-128"/>
              </a:endParaRPr>
            </a:p>
          </p:txBody>
        </p:sp>
        <p:sp>
          <p:nvSpPr>
            <p:cNvPr id="15" name="Rectangle 98"/>
            <p:cNvSpPr>
              <a:spLocks noChangeArrowheads="1"/>
            </p:cNvSpPr>
            <p:nvPr/>
          </p:nvSpPr>
          <p:spPr bwMode="auto">
            <a:xfrm>
              <a:off x="7542796"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GOBIERNO &amp; SERVICIOS PUBLICOS</a:t>
              </a:r>
              <a:endParaRPr lang="en-US" sz="1200" b="1" kern="0" dirty="0">
                <a:solidFill>
                  <a:srgbClr val="FFFFFF"/>
                </a:solidFill>
                <a:ea typeface="ＭＳ Ｐゴシック" pitchFamily="34" charset="-128"/>
              </a:endParaRPr>
            </a:p>
          </p:txBody>
        </p:sp>
      </p:grpSp>
      <p:sp>
        <p:nvSpPr>
          <p:cNvPr id="16" name="TextBox 15"/>
          <p:cNvSpPr txBox="1"/>
          <p:nvPr/>
        </p:nvSpPr>
        <p:spPr>
          <a:xfrm>
            <a:off x="0" y="342059"/>
            <a:ext cx="9144000" cy="461665"/>
          </a:xfrm>
          <a:prstGeom prst="rect">
            <a:avLst/>
          </a:prstGeom>
          <a:noFill/>
        </p:spPr>
        <p:txBody>
          <a:bodyPr wrap="square" rtlCol="0">
            <a:spAutoFit/>
          </a:bodyPr>
          <a:lstStyle/>
          <a:p>
            <a:pPr algn="ctr"/>
            <a:r>
              <a:rPr lang="es-MX" sz="2400" b="1" dirty="0" smtClean="0">
                <a:solidFill>
                  <a:srgbClr val="868686"/>
                </a:solidFill>
                <a:cs typeface="Arial"/>
              </a:rPr>
              <a:t>Clientes: 5 a 50,000 Usuarios. </a:t>
            </a:r>
            <a:r>
              <a:rPr lang="es-MX" sz="2400" b="1" dirty="0" smtClean="0">
                <a:solidFill>
                  <a:schemeClr val="accent1"/>
                </a:solidFill>
                <a:cs typeface="Arial"/>
              </a:rPr>
              <a:t>90% tasa de renovación</a:t>
            </a:r>
            <a:endParaRPr lang="es-MX" sz="2400" b="1" dirty="0">
              <a:solidFill>
                <a:schemeClr val="accent1"/>
              </a:solidFill>
              <a:cs typeface="Arial"/>
            </a:endParaRPr>
          </a:p>
        </p:txBody>
      </p:sp>
      <p:pic>
        <p:nvPicPr>
          <p:cNvPr id="17" name="Picture 16"/>
          <p:cNvPicPr>
            <a:picLocks noChangeAspect="1" noChangeArrowheads="1"/>
          </p:cNvPicPr>
          <p:nvPr/>
        </p:nvPicPr>
        <p:blipFill>
          <a:blip r:embed="rId3" cstate="print"/>
          <a:srcRect/>
          <a:stretch>
            <a:fillRect/>
          </a:stretch>
        </p:blipFill>
        <p:spPr bwMode="auto">
          <a:xfrm>
            <a:off x="334054" y="3582680"/>
            <a:ext cx="1009775" cy="265137"/>
          </a:xfrm>
          <a:prstGeom prst="rect">
            <a:avLst/>
          </a:prstGeom>
          <a:noFill/>
          <a:ln w="9525">
            <a:noFill/>
            <a:miter lim="800000"/>
            <a:headEnd/>
            <a:tailEnd/>
          </a:ln>
        </p:spPr>
      </p:pic>
      <p:pic>
        <p:nvPicPr>
          <p:cNvPr id="18" name="Picture 17" descr="http://t2.gstatic.com/images?q=tbn:ANd9GcRbTnTOnLsKQkgdd6O1QaQEZS2EGnJ4FHZqNIQpsSkoPzqaR_iC"/>
          <p:cNvPicPr>
            <a:picLocks noChangeAspect="1" noChangeArrowheads="1"/>
          </p:cNvPicPr>
          <p:nvPr/>
        </p:nvPicPr>
        <p:blipFill>
          <a:blip r:embed="rId4" cstate="print"/>
          <a:srcRect/>
          <a:stretch>
            <a:fillRect/>
          </a:stretch>
        </p:blipFill>
        <p:spPr bwMode="auto">
          <a:xfrm>
            <a:off x="283652" y="2550975"/>
            <a:ext cx="1110578" cy="187129"/>
          </a:xfrm>
          <a:prstGeom prst="rect">
            <a:avLst/>
          </a:prstGeom>
          <a:noFill/>
        </p:spPr>
      </p:pic>
      <p:pic>
        <p:nvPicPr>
          <p:cNvPr id="19" name="Picture 18" descr="Bild:Toshiba Logo.svg">
            <a:hlinkClick r:id="rId5"/>
          </p:cNvPr>
          <p:cNvPicPr>
            <a:picLocks noChangeAspect="1" noChangeArrowheads="1"/>
          </p:cNvPicPr>
          <p:nvPr/>
        </p:nvPicPr>
        <p:blipFill>
          <a:blip r:embed="rId6" cstate="print"/>
          <a:srcRect/>
          <a:stretch>
            <a:fillRect/>
          </a:stretch>
        </p:blipFill>
        <p:spPr bwMode="auto">
          <a:xfrm>
            <a:off x="231483" y="3040284"/>
            <a:ext cx="1214917" cy="240216"/>
          </a:xfrm>
          <a:prstGeom prst="rect">
            <a:avLst/>
          </a:prstGeom>
          <a:noFill/>
          <a:ln w="9525">
            <a:noFill/>
            <a:miter lim="800000"/>
            <a:headEnd/>
            <a:tailEnd/>
          </a:ln>
        </p:spPr>
      </p:pic>
      <p:pic>
        <p:nvPicPr>
          <p:cNvPr id="20"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408" y="1909155"/>
            <a:ext cx="1121067" cy="339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 name="Picture 20" descr="autodesk.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368" y="4149997"/>
            <a:ext cx="947146" cy="228980"/>
          </a:xfrm>
          <a:prstGeom prst="rect">
            <a:avLst/>
          </a:prstGeom>
        </p:spPr>
      </p:pic>
      <p:pic>
        <p:nvPicPr>
          <p:cNvPr id="22" name="Picture 21" descr="panasonic.png"/>
          <p:cNvPicPr>
            <a:picLocks noChangeAspect="1"/>
          </p:cNvPicPr>
          <p:nvPr/>
        </p:nvPicPr>
        <p:blipFill>
          <a:blip r:embed="rId9"/>
          <a:stretch>
            <a:fillRect/>
          </a:stretch>
        </p:blipFill>
        <p:spPr>
          <a:xfrm>
            <a:off x="179809" y="4681157"/>
            <a:ext cx="1318264" cy="311258"/>
          </a:xfrm>
          <a:prstGeom prst="rect">
            <a:avLst/>
          </a:prstGeom>
        </p:spPr>
      </p:pic>
      <p:pic>
        <p:nvPicPr>
          <p:cNvPr id="23" name="Picture 22" descr="20090421162040_canon_logo-1.jpg"/>
          <p:cNvPicPr>
            <a:picLocks noChangeAspect="1"/>
          </p:cNvPicPr>
          <p:nvPr/>
        </p:nvPicPr>
        <p:blipFill>
          <a:blip r:embed="rId10"/>
          <a:stretch>
            <a:fillRect/>
          </a:stretch>
        </p:blipFill>
        <p:spPr>
          <a:xfrm>
            <a:off x="365758" y="5294595"/>
            <a:ext cx="946366" cy="204376"/>
          </a:xfrm>
          <a:prstGeom prst="rect">
            <a:avLst/>
          </a:prstGeom>
        </p:spPr>
      </p:pic>
      <p:pic>
        <p:nvPicPr>
          <p:cNvPr id="24" name="Picture 23"/>
          <p:cNvPicPr>
            <a:picLocks noChangeAspect="1" noChangeArrowheads="1"/>
          </p:cNvPicPr>
          <p:nvPr/>
        </p:nvPicPr>
        <p:blipFill>
          <a:blip r:embed="rId11" cstate="print"/>
          <a:srcRect/>
          <a:stretch>
            <a:fillRect/>
          </a:stretch>
        </p:blipFill>
        <p:spPr bwMode="auto">
          <a:xfrm>
            <a:off x="1921476" y="1772548"/>
            <a:ext cx="792492" cy="505104"/>
          </a:xfrm>
          <a:prstGeom prst="rect">
            <a:avLst/>
          </a:prstGeom>
          <a:noFill/>
          <a:ln w="9525">
            <a:noFill/>
            <a:miter lim="800000"/>
            <a:headEnd/>
            <a:tailEnd/>
          </a:ln>
        </p:spPr>
      </p:pic>
      <p:pic>
        <p:nvPicPr>
          <p:cNvPr id="25" name="Picture 24"/>
          <p:cNvPicPr>
            <a:picLocks noChangeAspect="1" noChangeArrowheads="1"/>
          </p:cNvPicPr>
          <p:nvPr/>
        </p:nvPicPr>
        <p:blipFill>
          <a:blip r:embed="rId12" cstate="screen"/>
          <a:srcRect/>
          <a:stretch>
            <a:fillRect/>
          </a:stretch>
        </p:blipFill>
        <p:spPr bwMode="auto">
          <a:xfrm>
            <a:off x="1810707" y="2870932"/>
            <a:ext cx="1014030" cy="332305"/>
          </a:xfrm>
          <a:prstGeom prst="rect">
            <a:avLst/>
          </a:prstGeom>
          <a:noFill/>
          <a:ln w="9525">
            <a:noFill/>
            <a:miter lim="800000"/>
            <a:headEnd/>
            <a:tailEnd/>
          </a:ln>
        </p:spPr>
      </p:pic>
      <p:pic>
        <p:nvPicPr>
          <p:cNvPr id="26" name="Picture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75217" y="4004782"/>
            <a:ext cx="1285010" cy="2141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7" name="Picture 26" descr="Aon_Asia"/>
          <p:cNvPicPr>
            <a:picLocks noChangeAspect="1" noChangeArrowheads="1"/>
          </p:cNvPicPr>
          <p:nvPr/>
        </p:nvPicPr>
        <p:blipFill>
          <a:blip r:embed="rId14" cstate="print"/>
          <a:srcRect l="13333"/>
          <a:stretch>
            <a:fillRect/>
          </a:stretch>
        </p:blipFill>
        <p:spPr bwMode="auto">
          <a:xfrm>
            <a:off x="1904678" y="3393471"/>
            <a:ext cx="826089" cy="421077"/>
          </a:xfrm>
          <a:prstGeom prst="rect">
            <a:avLst/>
          </a:prstGeom>
          <a:noFill/>
          <a:ln w="9525">
            <a:noFill/>
            <a:miter lim="800000"/>
            <a:headEnd/>
            <a:tailEnd/>
          </a:ln>
        </p:spPr>
      </p:pic>
      <p:pic>
        <p:nvPicPr>
          <p:cNvPr id="28" name="Picture 27" descr="C:\IBM\COGNOS\Clients_Insurance\MetLife\metlife_logo.gif"/>
          <p:cNvPicPr>
            <a:picLocks noChangeAspect="1" noChangeArrowheads="1"/>
          </p:cNvPicPr>
          <p:nvPr/>
        </p:nvPicPr>
        <p:blipFill>
          <a:blip r:embed="rId15"/>
          <a:srcRect/>
          <a:stretch>
            <a:fillRect/>
          </a:stretch>
        </p:blipFill>
        <p:spPr bwMode="auto">
          <a:xfrm>
            <a:off x="1949927" y="4409185"/>
            <a:ext cx="735590" cy="373925"/>
          </a:xfrm>
          <a:prstGeom prst="rect">
            <a:avLst/>
          </a:prstGeom>
          <a:noFill/>
        </p:spPr>
      </p:pic>
      <p:pic>
        <p:nvPicPr>
          <p:cNvPr id="29" name="Picture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036959" y="4973344"/>
            <a:ext cx="561527" cy="2807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 name="Picture 29"/>
          <p:cNvPicPr>
            <a:picLocks noChangeAspect="1" noChangeArrowheads="1"/>
          </p:cNvPicPr>
          <p:nvPr/>
        </p:nvPicPr>
        <p:blipFill>
          <a:blip r:embed="rId17" cstate="screen"/>
          <a:srcRect/>
          <a:stretch>
            <a:fillRect/>
          </a:stretch>
        </p:blipFill>
        <p:spPr bwMode="auto">
          <a:xfrm>
            <a:off x="1864964" y="5444342"/>
            <a:ext cx="905517" cy="322704"/>
          </a:xfrm>
          <a:prstGeom prst="rect">
            <a:avLst/>
          </a:prstGeom>
          <a:noFill/>
          <a:ln w="9525">
            <a:noFill/>
            <a:miter lim="800000"/>
            <a:headEnd/>
            <a:tailEnd/>
          </a:ln>
        </p:spPr>
      </p:pic>
      <p:pic>
        <p:nvPicPr>
          <p:cNvPr id="31" name="Picture 30" descr="healthsouth.jp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692499" y="2303582"/>
            <a:ext cx="1168045" cy="233609"/>
          </a:xfrm>
          <a:prstGeom prst="rect">
            <a:avLst/>
          </a:prstGeom>
        </p:spPr>
      </p:pic>
      <p:pic>
        <p:nvPicPr>
          <p:cNvPr id="32" name="Picture 31"/>
          <p:cNvPicPr>
            <a:picLocks noChangeAspect="1" noChangeArrowheads="1"/>
          </p:cNvPicPr>
          <p:nvPr/>
        </p:nvPicPr>
        <p:blipFill>
          <a:blip r:embed="rId19"/>
          <a:srcRect/>
          <a:stretch>
            <a:fillRect/>
          </a:stretch>
        </p:blipFill>
        <p:spPr bwMode="auto">
          <a:xfrm>
            <a:off x="1963349" y="5957279"/>
            <a:ext cx="708747" cy="347687"/>
          </a:xfrm>
          <a:prstGeom prst="rect">
            <a:avLst/>
          </a:prstGeom>
          <a:noFill/>
          <a:ln w="9525">
            <a:noFill/>
            <a:miter lim="800000"/>
            <a:headEnd/>
            <a:tailEnd/>
          </a:ln>
        </p:spPr>
      </p:pic>
      <p:pic>
        <p:nvPicPr>
          <p:cNvPr id="33" name="Picture 32" descr="Orlando Regional Healthcare"/>
          <p:cNvPicPr>
            <a:picLocks noChangeAspect="1" noChangeArrowheads="1"/>
          </p:cNvPicPr>
          <p:nvPr/>
        </p:nvPicPr>
        <p:blipFill>
          <a:blip r:embed="rId20"/>
          <a:srcRect/>
          <a:stretch>
            <a:fillRect/>
          </a:stretch>
        </p:blipFill>
        <p:spPr bwMode="auto">
          <a:xfrm>
            <a:off x="4928058" y="1779910"/>
            <a:ext cx="701488" cy="410304"/>
          </a:xfrm>
          <a:prstGeom prst="rect">
            <a:avLst/>
          </a:prstGeom>
          <a:noFill/>
          <a:ln w="9525">
            <a:noFill/>
            <a:miter lim="800000"/>
            <a:headEnd/>
            <a:tailEnd/>
          </a:ln>
        </p:spPr>
      </p:pic>
      <p:pic>
        <p:nvPicPr>
          <p:cNvPr id="34" name="Picture 33" descr="bjc"/>
          <p:cNvPicPr>
            <a:picLocks noChangeAspect="1" noChangeArrowheads="1"/>
          </p:cNvPicPr>
          <p:nvPr/>
        </p:nvPicPr>
        <p:blipFill>
          <a:blip r:embed="rId21"/>
          <a:srcRect/>
          <a:stretch>
            <a:fillRect/>
          </a:stretch>
        </p:blipFill>
        <p:spPr bwMode="auto">
          <a:xfrm>
            <a:off x="4740345" y="6001160"/>
            <a:ext cx="1076915" cy="306403"/>
          </a:xfrm>
          <a:prstGeom prst="rect">
            <a:avLst/>
          </a:prstGeom>
          <a:noFill/>
          <a:ln w="9525">
            <a:noFill/>
            <a:miter lim="800000"/>
            <a:headEnd/>
            <a:tailEnd/>
          </a:ln>
        </p:spPr>
      </p:pic>
      <p:pic>
        <p:nvPicPr>
          <p:cNvPr id="35" name="Picture 34" descr="nhs"/>
          <p:cNvPicPr>
            <a:picLocks noChangeAspect="1" noChangeArrowheads="1"/>
          </p:cNvPicPr>
          <p:nvPr/>
        </p:nvPicPr>
        <p:blipFill>
          <a:blip r:embed="rId22"/>
          <a:srcRect/>
          <a:stretch>
            <a:fillRect/>
          </a:stretch>
        </p:blipFill>
        <p:spPr bwMode="auto">
          <a:xfrm>
            <a:off x="4910308" y="2634324"/>
            <a:ext cx="736989" cy="299402"/>
          </a:xfrm>
          <a:prstGeom prst="rect">
            <a:avLst/>
          </a:prstGeom>
          <a:noFill/>
          <a:ln w="9525">
            <a:noFill/>
            <a:miter lim="800000"/>
            <a:headEnd/>
            <a:tailEnd/>
          </a:ln>
        </p:spPr>
      </p:pic>
      <p:pic>
        <p:nvPicPr>
          <p:cNvPr id="36" name="Picture 35" descr="froed"/>
          <p:cNvPicPr>
            <a:picLocks noChangeAspect="1" noChangeArrowheads="1"/>
          </p:cNvPicPr>
          <p:nvPr/>
        </p:nvPicPr>
        <p:blipFill>
          <a:blip r:embed="rId23"/>
          <a:srcRect/>
          <a:stretch>
            <a:fillRect/>
          </a:stretch>
        </p:blipFill>
        <p:spPr bwMode="auto">
          <a:xfrm>
            <a:off x="4669202" y="3578539"/>
            <a:ext cx="1219200" cy="331788"/>
          </a:xfrm>
          <a:prstGeom prst="rect">
            <a:avLst/>
          </a:prstGeom>
          <a:noFill/>
          <a:ln w="9525">
            <a:noFill/>
            <a:miter lim="800000"/>
            <a:headEnd/>
            <a:tailEnd/>
          </a:ln>
        </p:spPr>
      </p:pic>
      <p:grpSp>
        <p:nvGrpSpPr>
          <p:cNvPr id="37" name="Group 36"/>
          <p:cNvGrpSpPr/>
          <p:nvPr/>
        </p:nvGrpSpPr>
        <p:grpSpPr>
          <a:xfrm>
            <a:off x="4745199" y="3016050"/>
            <a:ext cx="1067206" cy="466556"/>
            <a:chOff x="4738224" y="3061475"/>
            <a:chExt cx="1067206" cy="466556"/>
          </a:xfrm>
        </p:grpSpPr>
        <p:pic>
          <p:nvPicPr>
            <p:cNvPr id="38" name="Picture 37" descr="helsingborgs_lasarett"/>
            <p:cNvPicPr>
              <a:picLocks noChangeAspect="1" noChangeArrowheads="1"/>
            </p:cNvPicPr>
            <p:nvPr/>
          </p:nvPicPr>
          <p:blipFill>
            <a:blip r:embed="rId24"/>
            <a:srcRect l="15384"/>
            <a:stretch>
              <a:fillRect/>
            </a:stretch>
          </p:blipFill>
          <p:spPr bwMode="auto">
            <a:xfrm>
              <a:off x="5313239" y="3061475"/>
              <a:ext cx="492191" cy="466556"/>
            </a:xfrm>
            <a:prstGeom prst="rect">
              <a:avLst/>
            </a:prstGeom>
            <a:noFill/>
            <a:ln w="9525">
              <a:noFill/>
              <a:miter lim="800000"/>
              <a:headEnd/>
              <a:tailEnd/>
            </a:ln>
          </p:spPr>
        </p:pic>
        <p:pic>
          <p:nvPicPr>
            <p:cNvPr id="39" name="Picture 38" descr="Sibley Heart Center Cardiology"/>
            <p:cNvPicPr/>
            <p:nvPr/>
          </p:nvPicPr>
          <p:blipFill>
            <a:blip r:embed="rId25"/>
            <a:srcRect/>
            <a:stretch>
              <a:fillRect/>
            </a:stretch>
          </p:blipFill>
          <p:spPr bwMode="auto">
            <a:xfrm>
              <a:off x="4738224" y="3138054"/>
              <a:ext cx="482302" cy="316037"/>
            </a:xfrm>
            <a:prstGeom prst="rect">
              <a:avLst/>
            </a:prstGeom>
            <a:noFill/>
            <a:ln w="9525">
              <a:noFill/>
              <a:miter lim="800000"/>
              <a:headEnd/>
              <a:tailEnd/>
            </a:ln>
          </p:spPr>
        </p:pic>
      </p:grpSp>
      <p:pic>
        <p:nvPicPr>
          <p:cNvPr id="40" name="Picture 39" descr="nyu"/>
          <p:cNvPicPr>
            <a:picLocks noChangeAspect="1" noChangeArrowheads="1"/>
          </p:cNvPicPr>
          <p:nvPr/>
        </p:nvPicPr>
        <p:blipFill>
          <a:blip r:embed="rId26"/>
          <a:srcRect/>
          <a:stretch>
            <a:fillRect/>
          </a:stretch>
        </p:blipFill>
        <p:spPr bwMode="auto">
          <a:xfrm>
            <a:off x="4762059" y="4003760"/>
            <a:ext cx="1033487" cy="261961"/>
          </a:xfrm>
          <a:prstGeom prst="rect">
            <a:avLst/>
          </a:prstGeom>
          <a:noFill/>
          <a:ln w="9525">
            <a:noFill/>
            <a:miter lim="800000"/>
            <a:headEnd/>
            <a:tailEnd/>
          </a:ln>
        </p:spPr>
      </p:pic>
      <p:pic>
        <p:nvPicPr>
          <p:cNvPr id="41" name="Picture 40" descr="princewilliam"/>
          <p:cNvPicPr>
            <a:picLocks noChangeAspect="1" noChangeArrowheads="1"/>
          </p:cNvPicPr>
          <p:nvPr/>
        </p:nvPicPr>
        <p:blipFill>
          <a:blip r:embed="rId27"/>
          <a:srcRect/>
          <a:stretch>
            <a:fillRect/>
          </a:stretch>
        </p:blipFill>
        <p:spPr bwMode="auto">
          <a:xfrm>
            <a:off x="4734328" y="4368560"/>
            <a:ext cx="1088948" cy="550146"/>
          </a:xfrm>
          <a:prstGeom prst="rect">
            <a:avLst/>
          </a:prstGeom>
          <a:noFill/>
          <a:ln w="9525">
            <a:noFill/>
            <a:miter lim="800000"/>
            <a:headEnd/>
            <a:tailEnd/>
          </a:ln>
        </p:spPr>
      </p:pic>
      <p:pic>
        <p:nvPicPr>
          <p:cNvPr id="42" name="Picture 41" descr="Site Logo"/>
          <p:cNvPicPr/>
          <p:nvPr/>
        </p:nvPicPr>
        <p:blipFill>
          <a:blip r:embed="rId28"/>
          <a:srcRect/>
          <a:stretch>
            <a:fillRect/>
          </a:stretch>
        </p:blipFill>
        <p:spPr bwMode="auto">
          <a:xfrm>
            <a:off x="4844250" y="5005232"/>
            <a:ext cx="869104" cy="462076"/>
          </a:xfrm>
          <a:prstGeom prst="rect">
            <a:avLst/>
          </a:prstGeom>
          <a:noFill/>
          <a:ln w="9525">
            <a:noFill/>
            <a:miter lim="800000"/>
            <a:headEnd/>
            <a:tailEnd/>
          </a:ln>
        </p:spPr>
      </p:pic>
      <p:pic>
        <p:nvPicPr>
          <p:cNvPr id="43" name="Picture 42" descr="Thedacare Logo">
            <a:hlinkClick r:id="rId29" tooltip="thedacare"/>
          </p:cNvPr>
          <p:cNvPicPr>
            <a:picLocks noChangeAspect="1" noChangeArrowheads="1"/>
          </p:cNvPicPr>
          <p:nvPr/>
        </p:nvPicPr>
        <p:blipFill>
          <a:blip r:embed="rId30"/>
          <a:srcRect/>
          <a:stretch>
            <a:fillRect/>
          </a:stretch>
        </p:blipFill>
        <p:spPr bwMode="auto">
          <a:xfrm>
            <a:off x="4734056" y="5497392"/>
            <a:ext cx="1089492" cy="407832"/>
          </a:xfrm>
          <a:prstGeom prst="rect">
            <a:avLst/>
          </a:prstGeom>
          <a:noFill/>
        </p:spPr>
      </p:pic>
      <p:pic>
        <p:nvPicPr>
          <p:cNvPr id="44" name="Picture 43"/>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338852" y="3830986"/>
            <a:ext cx="881994" cy="605548"/>
          </a:xfrm>
          <a:prstGeom prst="rect">
            <a:avLst/>
          </a:prstGeom>
        </p:spPr>
      </p:pic>
      <p:pic>
        <p:nvPicPr>
          <p:cNvPr id="45" name="Picture 44" descr="Telia.jpg"/>
          <p:cNvPicPr>
            <a:picLocks noChangeAspect="1"/>
          </p:cNvPicPr>
          <p:nvPr/>
        </p:nvPicPr>
        <p:blipFill>
          <a:blip r:embed="rId32" cstate="print"/>
          <a:stretch>
            <a:fillRect/>
          </a:stretch>
        </p:blipFill>
        <p:spPr>
          <a:xfrm>
            <a:off x="3297883" y="1680149"/>
            <a:ext cx="963930" cy="335280"/>
          </a:xfrm>
          <a:prstGeom prst="rect">
            <a:avLst/>
          </a:prstGeom>
        </p:spPr>
      </p:pic>
      <p:pic>
        <p:nvPicPr>
          <p:cNvPr id="46" name="Picture 45" descr="voda.png"/>
          <p:cNvPicPr>
            <a:picLocks noChangeAspect="1"/>
          </p:cNvPicPr>
          <p:nvPr/>
        </p:nvPicPr>
        <p:blipFill>
          <a:blip r:embed="rId33" cstate="print"/>
          <a:stretch>
            <a:fillRect/>
          </a:stretch>
        </p:blipFill>
        <p:spPr>
          <a:xfrm>
            <a:off x="3409203" y="2428167"/>
            <a:ext cx="741290" cy="419436"/>
          </a:xfrm>
          <a:prstGeom prst="rect">
            <a:avLst/>
          </a:prstGeom>
        </p:spPr>
      </p:pic>
      <p:pic>
        <p:nvPicPr>
          <p:cNvPr id="47" name="Picture 46" descr="tmobile_logo.gif"/>
          <p:cNvPicPr>
            <a:picLocks noChangeAspect="1"/>
          </p:cNvPicPr>
          <p:nvPr/>
        </p:nvPicPr>
        <p:blipFill>
          <a:blip r:embed="rId34" cstate="print"/>
          <a:stretch>
            <a:fillRect/>
          </a:stretch>
        </p:blipFill>
        <p:spPr>
          <a:xfrm>
            <a:off x="3311372" y="2908028"/>
            <a:ext cx="936953" cy="271223"/>
          </a:xfrm>
          <a:prstGeom prst="rect">
            <a:avLst/>
          </a:prstGeom>
        </p:spPr>
      </p:pic>
      <p:pic>
        <p:nvPicPr>
          <p:cNvPr id="48" name="Picture 47" descr="swisscom.jpg"/>
          <p:cNvPicPr>
            <a:picLocks noChangeAspect="1"/>
          </p:cNvPicPr>
          <p:nvPr/>
        </p:nvPicPr>
        <p:blipFill>
          <a:blip r:embed="rId35" cstate="print"/>
          <a:stretch>
            <a:fillRect/>
          </a:stretch>
        </p:blipFill>
        <p:spPr>
          <a:xfrm>
            <a:off x="3220475" y="3239676"/>
            <a:ext cx="1118746" cy="258172"/>
          </a:xfrm>
          <a:prstGeom prst="rect">
            <a:avLst/>
          </a:prstGeom>
        </p:spPr>
      </p:pic>
      <p:pic>
        <p:nvPicPr>
          <p:cNvPr id="49" name="Picture 48" descr="orangeCcaraibe.bmp"/>
          <p:cNvPicPr>
            <a:picLocks noChangeAspect="1"/>
          </p:cNvPicPr>
          <p:nvPr/>
        </p:nvPicPr>
        <p:blipFill>
          <a:blip r:embed="rId36" cstate="print"/>
          <a:stretch>
            <a:fillRect/>
          </a:stretch>
        </p:blipFill>
        <p:spPr>
          <a:xfrm>
            <a:off x="3242964" y="3558273"/>
            <a:ext cx="1073768" cy="348303"/>
          </a:xfrm>
          <a:prstGeom prst="rect">
            <a:avLst/>
          </a:prstGeom>
        </p:spPr>
      </p:pic>
      <p:pic>
        <p:nvPicPr>
          <p:cNvPr id="50" name="Picture 49" descr="comhem_logo.gif"/>
          <p:cNvPicPr>
            <a:picLocks noChangeAspect="1"/>
          </p:cNvPicPr>
          <p:nvPr/>
        </p:nvPicPr>
        <p:blipFill>
          <a:blip r:embed="rId37" cstate="print"/>
          <a:stretch>
            <a:fillRect/>
          </a:stretch>
        </p:blipFill>
        <p:spPr>
          <a:xfrm>
            <a:off x="3372875" y="2051207"/>
            <a:ext cx="813947" cy="316535"/>
          </a:xfrm>
          <a:prstGeom prst="rect">
            <a:avLst/>
          </a:prstGeom>
        </p:spPr>
      </p:pic>
      <p:pic>
        <p:nvPicPr>
          <p:cNvPr id="51" name="Picture 50"/>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3317266" y="4927682"/>
            <a:ext cx="925164" cy="335303"/>
          </a:xfrm>
          <a:prstGeom prst="rect">
            <a:avLst/>
          </a:prstGeom>
        </p:spPr>
      </p:pic>
      <p:pic>
        <p:nvPicPr>
          <p:cNvPr id="52" name="Picture 51" descr="FT.jpg"/>
          <p:cNvPicPr>
            <a:picLocks noChangeAspect="1"/>
          </p:cNvPicPr>
          <p:nvPr/>
        </p:nvPicPr>
        <p:blipFill>
          <a:blip r:embed="rId39" cstate="print"/>
          <a:stretch>
            <a:fillRect/>
          </a:stretch>
        </p:blipFill>
        <p:spPr>
          <a:xfrm>
            <a:off x="3388302" y="4378915"/>
            <a:ext cx="783092" cy="361428"/>
          </a:xfrm>
          <a:prstGeom prst="rect">
            <a:avLst/>
          </a:prstGeom>
        </p:spPr>
      </p:pic>
      <p:pic>
        <p:nvPicPr>
          <p:cNvPr id="53" name="Picture 52" descr="virgin.jpg"/>
          <p:cNvPicPr>
            <a:picLocks noChangeAspect="1"/>
          </p:cNvPicPr>
          <p:nvPr/>
        </p:nvPicPr>
        <p:blipFill>
          <a:blip r:embed="rId40" cstate="print"/>
          <a:stretch>
            <a:fillRect/>
          </a:stretch>
        </p:blipFill>
        <p:spPr>
          <a:xfrm>
            <a:off x="3434285" y="5386308"/>
            <a:ext cx="691126" cy="309188"/>
          </a:xfrm>
          <a:prstGeom prst="rect">
            <a:avLst/>
          </a:prstGeom>
        </p:spPr>
      </p:pic>
      <p:pic>
        <p:nvPicPr>
          <p:cNvPr id="54" name="Picture 53"/>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404574" y="5824653"/>
            <a:ext cx="750549" cy="493416"/>
          </a:xfrm>
          <a:prstGeom prst="rect">
            <a:avLst/>
          </a:prstGeom>
        </p:spPr>
      </p:pic>
      <p:pic>
        <p:nvPicPr>
          <p:cNvPr id="55" name="Picture 54" descr="C:\Users\sjs\Pictures\TJX.jpg"/>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6409581" y="2818016"/>
            <a:ext cx="680444" cy="358591"/>
          </a:xfrm>
          <a:prstGeom prst="rect">
            <a:avLst/>
          </a:prstGeom>
          <a:noFill/>
          <a:extLst>
            <a:ext uri="{909E8E84-426E-40dd-AFC4-6F175D3DCCD1}">
              <a14:hiddenFill xmlns:a14="http://schemas.microsoft.com/office/drawing/2010/main" xmlns="">
                <a:solidFill>
                  <a:srgbClr val="FFFFFF"/>
                </a:solidFill>
              </a14:hiddenFill>
            </a:ext>
          </a:extLst>
        </p:spPr>
      </p:pic>
      <p:pic>
        <p:nvPicPr>
          <p:cNvPr id="56" name="Picture 55" descr="C:\Users\sjs\Pictures\7-11.jpg"/>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6429531" y="5294559"/>
            <a:ext cx="640544" cy="623302"/>
          </a:xfrm>
          <a:prstGeom prst="rect">
            <a:avLst/>
          </a:prstGeom>
          <a:noFill/>
          <a:extLst>
            <a:ext uri="{909E8E84-426E-40dd-AFC4-6F175D3DCCD1}">
              <a14:hiddenFill xmlns:a14="http://schemas.microsoft.com/office/drawing/2010/main" xmlns="">
                <a:solidFill>
                  <a:srgbClr val="FFFFFF"/>
                </a:solidFill>
              </a14:hiddenFill>
            </a:ext>
          </a:extLst>
        </p:spPr>
      </p:pic>
      <p:pic>
        <p:nvPicPr>
          <p:cNvPr id="57" name="Picture 56" descr="logo.gif"/>
          <p:cNvPicPr>
            <a:picLocks noChangeAspect="1"/>
          </p:cNvPicPr>
          <p:nvPr/>
        </p:nvPicPr>
        <p:blipFill>
          <a:blip r:embed="rId44"/>
          <a:srcRect/>
          <a:stretch>
            <a:fillRect/>
          </a:stretch>
        </p:blipFill>
        <p:spPr bwMode="auto">
          <a:xfrm>
            <a:off x="6405125" y="4632136"/>
            <a:ext cx="689356" cy="491417"/>
          </a:xfrm>
          <a:prstGeom prst="rect">
            <a:avLst/>
          </a:prstGeom>
          <a:noFill/>
          <a:ln w="9525">
            <a:noFill/>
            <a:miter lim="800000"/>
            <a:headEnd/>
            <a:tailEnd/>
          </a:ln>
        </p:spPr>
      </p:pic>
      <p:pic>
        <p:nvPicPr>
          <p:cNvPr id="58" name="Picture 57" descr="Lands' End">
            <a:hlinkClick r:id="rId45"/>
          </p:cNvPr>
          <p:cNvPicPr>
            <a:picLocks noChangeAspect="1" noChangeArrowheads="1"/>
          </p:cNvPicPr>
          <p:nvPr/>
        </p:nvPicPr>
        <p:blipFill>
          <a:blip r:embed="rId46"/>
          <a:srcRect/>
          <a:stretch>
            <a:fillRect/>
          </a:stretch>
        </p:blipFill>
        <p:spPr bwMode="auto">
          <a:xfrm>
            <a:off x="6181400" y="6088867"/>
            <a:ext cx="1136807" cy="223475"/>
          </a:xfrm>
          <a:prstGeom prst="rect">
            <a:avLst/>
          </a:prstGeom>
          <a:noFill/>
          <a:ln w="9525">
            <a:noFill/>
            <a:miter lim="800000"/>
            <a:headEnd/>
            <a:tailEnd/>
          </a:ln>
        </p:spPr>
      </p:pic>
      <p:pic>
        <p:nvPicPr>
          <p:cNvPr id="59" name="Picture 58" descr="American_-Apparel-Logo.jpg"/>
          <p:cNvPicPr>
            <a:picLocks noChangeAspect="1"/>
          </p:cNvPicPr>
          <p:nvPr/>
        </p:nvPicPr>
        <p:blipFill>
          <a:blip r:embed="rId47"/>
          <a:stretch>
            <a:fillRect/>
          </a:stretch>
        </p:blipFill>
        <p:spPr>
          <a:xfrm>
            <a:off x="6133267" y="1709386"/>
            <a:ext cx="1233073" cy="353917"/>
          </a:xfrm>
          <a:prstGeom prst="rect">
            <a:avLst/>
          </a:prstGeom>
        </p:spPr>
      </p:pic>
      <p:pic>
        <p:nvPicPr>
          <p:cNvPr id="60" name="Picture 59"/>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7712348" y="2495945"/>
            <a:ext cx="1011552" cy="3161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 name="Picture 60"/>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7669284" y="2979790"/>
            <a:ext cx="1116494" cy="3146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2" name="Picture 61"/>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7962716" y="1761417"/>
            <a:ext cx="529631" cy="557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3" name="Picture 62"/>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7960946" y="3448882"/>
            <a:ext cx="533170" cy="815436"/>
          </a:xfrm>
          <a:prstGeom prst="rect">
            <a:avLst/>
          </a:prstGeom>
        </p:spPr>
      </p:pic>
      <p:pic>
        <p:nvPicPr>
          <p:cNvPr id="64" name="Picture 63"/>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7961999" y="4418763"/>
            <a:ext cx="531065" cy="481278"/>
          </a:xfrm>
          <a:prstGeom prst="rect">
            <a:avLst/>
          </a:prstGeom>
        </p:spPr>
      </p:pic>
      <p:grpSp>
        <p:nvGrpSpPr>
          <p:cNvPr id="65" name="Group 64"/>
          <p:cNvGrpSpPr/>
          <p:nvPr/>
        </p:nvGrpSpPr>
        <p:grpSpPr>
          <a:xfrm>
            <a:off x="7669250" y="5732173"/>
            <a:ext cx="1141186" cy="543131"/>
            <a:chOff x="7626275" y="5671797"/>
            <a:chExt cx="1217001" cy="579214"/>
          </a:xfrm>
        </p:grpSpPr>
        <p:pic>
          <p:nvPicPr>
            <p:cNvPr id="66" name="Picture 65"/>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8265697" y="5671797"/>
              <a:ext cx="577579" cy="5792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7" name="Picture 66" descr="Navy.jpg"/>
            <p:cNvPicPr>
              <a:picLocks noChangeAspect="1"/>
            </p:cNvPicPr>
            <p:nvPr/>
          </p:nvPicPr>
          <p:blipFill>
            <a:blip r:embed="rId54"/>
            <a:stretch>
              <a:fillRect/>
            </a:stretch>
          </p:blipFill>
          <p:spPr>
            <a:xfrm>
              <a:off x="7626275" y="5681765"/>
              <a:ext cx="559279" cy="559279"/>
            </a:xfrm>
            <a:prstGeom prst="rect">
              <a:avLst/>
            </a:prstGeom>
          </p:spPr>
        </p:pic>
      </p:grpSp>
      <p:pic>
        <p:nvPicPr>
          <p:cNvPr id="68" name="Picture 67"/>
          <p:cNvPicPr>
            <a:picLocks noChangeAspect="1" noChangeArrowheads="1"/>
          </p:cNvPicPr>
          <p:nvPr/>
        </p:nvPicPr>
        <p:blipFill rotWithShape="1">
          <a:blip r:embed="rId55">
            <a:extLst>
              <a:ext uri="{28A0092B-C50C-407E-A947-70E740481C1C}">
                <a14:useLocalDpi xmlns:a14="http://schemas.microsoft.com/office/drawing/2010/main" val="0"/>
              </a:ext>
            </a:extLst>
          </a:blip>
          <a:srcRect l="89563" t="14570" b="30986"/>
          <a:stretch/>
        </p:blipFill>
        <p:spPr bwMode="auto">
          <a:xfrm>
            <a:off x="7822475" y="5068628"/>
            <a:ext cx="810112" cy="5043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9" name="Picture 68" descr="rackspace.jpg"/>
          <p:cNvPicPr>
            <a:picLocks noChangeAspect="1"/>
          </p:cNvPicPr>
          <p:nvPr/>
        </p:nvPicPr>
        <p:blipFill>
          <a:blip r:embed="rId56"/>
          <a:stretch>
            <a:fillRect/>
          </a:stretch>
        </p:blipFill>
        <p:spPr>
          <a:xfrm>
            <a:off x="260068" y="5801151"/>
            <a:ext cx="1137197" cy="442243"/>
          </a:xfrm>
          <a:prstGeom prst="rect">
            <a:avLst/>
          </a:prstGeom>
        </p:spPr>
      </p:pic>
      <p:pic>
        <p:nvPicPr>
          <p:cNvPr id="70" name="Picture 69" descr="nasdaq.jpg"/>
          <p:cNvPicPr>
            <a:picLocks noChangeAspect="1"/>
          </p:cNvPicPr>
          <p:nvPr/>
        </p:nvPicPr>
        <p:blipFill rotWithShape="1">
          <a:blip r:embed="rId57"/>
          <a:srcRect t="27906" b="31973"/>
          <a:stretch/>
        </p:blipFill>
        <p:spPr>
          <a:xfrm>
            <a:off x="1986207" y="2467886"/>
            <a:ext cx="663031" cy="212812"/>
          </a:xfrm>
          <a:prstGeom prst="rect">
            <a:avLst/>
          </a:prstGeom>
        </p:spPr>
      </p:pic>
      <p:pic>
        <p:nvPicPr>
          <p:cNvPr id="71" name="Picture 70" descr="carrefour.jpg"/>
          <p:cNvPicPr>
            <a:picLocks noChangeAspect="1"/>
          </p:cNvPicPr>
          <p:nvPr/>
        </p:nvPicPr>
        <p:blipFill rotWithShape="1">
          <a:blip r:embed="rId58"/>
          <a:srcRect l="7257" t="12596" r="10183" b="16639"/>
          <a:stretch/>
        </p:blipFill>
        <p:spPr>
          <a:xfrm>
            <a:off x="6406485" y="2105593"/>
            <a:ext cx="609952" cy="539028"/>
          </a:xfrm>
          <a:prstGeom prst="rect">
            <a:avLst/>
          </a:prstGeom>
        </p:spPr>
      </p:pic>
      <p:pic>
        <p:nvPicPr>
          <p:cNvPr id="72" name="Picture 71" descr="LARSONgold.jpg"/>
          <p:cNvPicPr>
            <a:picLocks noChangeAspect="1"/>
          </p:cNvPicPr>
          <p:nvPr/>
        </p:nvPicPr>
        <p:blipFill>
          <a:blip r:embed="rId59"/>
          <a:stretch>
            <a:fillRect/>
          </a:stretch>
        </p:blipFill>
        <p:spPr>
          <a:xfrm>
            <a:off x="6204766" y="3437747"/>
            <a:ext cx="1059622" cy="474307"/>
          </a:xfrm>
          <a:prstGeom prst="rect">
            <a:avLst/>
          </a:prstGeom>
        </p:spPr>
      </p:pic>
      <p:pic>
        <p:nvPicPr>
          <p:cNvPr id="73" name="Picture 72" descr="Toys-r-us-logo.jpg"/>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6148613" y="4009314"/>
            <a:ext cx="1202102" cy="435428"/>
          </a:xfrm>
          <a:prstGeom prst="rect">
            <a:avLst/>
          </a:prstGeom>
        </p:spPr>
      </p:pic>
    </p:spTree>
    <p:extLst>
      <p:ext uri="{BB962C8B-B14F-4D97-AF65-F5344CB8AC3E}">
        <p14:creationId xmlns:p14="http://schemas.microsoft.com/office/powerpoint/2010/main" val="25699626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1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439" y="5848708"/>
            <a:ext cx="547445" cy="547445"/>
          </a:xfrm>
          <a:prstGeom prst="rect">
            <a:avLst/>
          </a:prstGeom>
        </p:spPr>
      </p:pic>
      <p:pic>
        <p:nvPicPr>
          <p:cNvPr id="1146" name="Picture 122" descr="HSB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9120" y="5612318"/>
            <a:ext cx="900385" cy="600257"/>
          </a:xfrm>
          <a:prstGeom prst="rect">
            <a:avLst/>
          </a:prstGeom>
          <a:noFill/>
          <a:extLst>
            <a:ext uri="{909E8E84-426E-40dd-AFC4-6F175D3DCCD1}">
              <a14:hiddenFill xmlns:a14="http://schemas.microsoft.com/office/drawing/2010/main" xmlns="">
                <a:solidFill>
                  <a:srgbClr val="FFFFFF"/>
                </a:solidFill>
              </a14:hiddenFill>
            </a:ext>
          </a:extLst>
        </p:spPr>
      </p:pic>
      <p:grpSp>
        <p:nvGrpSpPr>
          <p:cNvPr id="3" name="Group 2"/>
          <p:cNvGrpSpPr/>
          <p:nvPr/>
        </p:nvGrpSpPr>
        <p:grpSpPr>
          <a:xfrm>
            <a:off x="156007" y="982639"/>
            <a:ext cx="8732697" cy="5435094"/>
            <a:chOff x="156007" y="982639"/>
            <a:chExt cx="8732697" cy="5435094"/>
          </a:xfrm>
        </p:grpSpPr>
        <p:sp>
          <p:nvSpPr>
            <p:cNvPr id="4" name="Round Same Side Corner Rectangle 3"/>
            <p:cNvSpPr>
              <a:spLocks noChangeAspect="1"/>
            </p:cNvSpPr>
            <p:nvPr/>
          </p:nvSpPr>
          <p:spPr bwMode="auto">
            <a:xfrm rot="10800000">
              <a:off x="3122626"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5" name="Round Same Side Corner Rectangle 4"/>
            <p:cNvSpPr>
              <a:spLocks noChangeAspect="1"/>
            </p:cNvSpPr>
            <p:nvPr/>
          </p:nvSpPr>
          <p:spPr bwMode="auto">
            <a:xfrm rot="10800000">
              <a:off x="167910"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6" name="Round Same Side Corner Rectangle 5"/>
            <p:cNvSpPr>
              <a:spLocks noChangeAspect="1"/>
            </p:cNvSpPr>
            <p:nvPr/>
          </p:nvSpPr>
          <p:spPr bwMode="auto">
            <a:xfrm rot="10800000">
              <a:off x="1645268"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7" name="Round Same Side Corner Rectangle 6"/>
            <p:cNvSpPr>
              <a:spLocks noChangeAspect="1"/>
            </p:cNvSpPr>
            <p:nvPr/>
          </p:nvSpPr>
          <p:spPr bwMode="auto">
            <a:xfrm rot="10800000">
              <a:off x="4599984"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8" name="Round Same Side Corner Rectangle 7"/>
            <p:cNvSpPr>
              <a:spLocks noChangeAspect="1"/>
            </p:cNvSpPr>
            <p:nvPr/>
          </p:nvSpPr>
          <p:spPr bwMode="auto">
            <a:xfrm rot="10800000">
              <a:off x="6077342"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9" name="Round Same Side Corner Rectangle 8"/>
            <p:cNvSpPr>
              <a:spLocks noChangeAspect="1"/>
            </p:cNvSpPr>
            <p:nvPr/>
          </p:nvSpPr>
          <p:spPr bwMode="auto">
            <a:xfrm rot="10800000">
              <a:off x="7554699" y="1585367"/>
              <a:ext cx="1322103" cy="4832366"/>
            </a:xfrm>
            <a:prstGeom prst="round2SameRect">
              <a:avLst>
                <a:gd name="adj1" fmla="val 0"/>
                <a:gd name="adj2" fmla="val 0"/>
              </a:avLst>
            </a:prstGeom>
            <a:noFill/>
            <a:ln w="19050">
              <a:solidFill>
                <a:schemeClr val="tx1">
                  <a:lumMod val="20000"/>
                  <a:lumOff val="80000"/>
                </a:schemeClr>
              </a:solidFill>
              <a:round/>
              <a:headEnd/>
              <a:tailEnd/>
            </a:ln>
            <a:effectLst/>
          </p:spPr>
          <p:txBody>
            <a:bodyPr lIns="0" tIns="0" rIns="0" bIns="0"/>
            <a:lstStyle/>
            <a:p>
              <a:pPr algn="ctr" defTabSz="1018824" fontAlgn="auto">
                <a:spcBef>
                  <a:spcPts val="0"/>
                </a:spcBef>
                <a:spcAft>
                  <a:spcPts val="0"/>
                </a:spcAft>
                <a:defRPr/>
              </a:pPr>
              <a:endParaRPr lang="en-US" sz="1200" kern="0" dirty="0">
                <a:solidFill>
                  <a:sysClr val="windowText" lastClr="000000"/>
                </a:solidFill>
                <a:ea typeface="ヒラギノ角ゴ ProN W3"/>
                <a:cs typeface="ヒラギノ角ゴ ProN W3"/>
              </a:endParaRPr>
            </a:p>
          </p:txBody>
        </p:sp>
        <p:sp>
          <p:nvSpPr>
            <p:cNvPr id="10" name="Rectangle 98"/>
            <p:cNvSpPr>
              <a:spLocks noChangeArrowheads="1"/>
            </p:cNvSpPr>
            <p:nvPr/>
          </p:nvSpPr>
          <p:spPr bwMode="auto">
            <a:xfrm>
              <a:off x="3110723"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AGRO</a:t>
              </a:r>
              <a:endParaRPr lang="en-US" sz="1200" b="1" kern="0" dirty="0">
                <a:solidFill>
                  <a:srgbClr val="FFFFFF"/>
                </a:solidFill>
                <a:ea typeface="ＭＳ Ｐゴシック" pitchFamily="34" charset="-128"/>
              </a:endParaRPr>
            </a:p>
          </p:txBody>
        </p:sp>
        <p:sp>
          <p:nvSpPr>
            <p:cNvPr id="11" name="Rectangle 98"/>
            <p:cNvSpPr>
              <a:spLocks noChangeArrowheads="1"/>
            </p:cNvSpPr>
            <p:nvPr/>
          </p:nvSpPr>
          <p:spPr bwMode="auto">
            <a:xfrm>
              <a:off x="156007"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INDUSTRIA </a:t>
              </a:r>
              <a:endParaRPr lang="en-US" sz="1200" b="1" kern="0" dirty="0">
                <a:solidFill>
                  <a:srgbClr val="FFFFFF"/>
                </a:solidFill>
                <a:ea typeface="ＭＳ Ｐゴシック" pitchFamily="34" charset="-128"/>
              </a:endParaRPr>
            </a:p>
          </p:txBody>
        </p:sp>
        <p:sp>
          <p:nvSpPr>
            <p:cNvPr id="12" name="Rectangle 98"/>
            <p:cNvSpPr>
              <a:spLocks noChangeArrowheads="1"/>
            </p:cNvSpPr>
            <p:nvPr/>
          </p:nvSpPr>
          <p:spPr bwMode="auto">
            <a:xfrm>
              <a:off x="1633365"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FINANZAS</a:t>
              </a:r>
              <a:endParaRPr lang="en-US" sz="1200" b="1" kern="0" dirty="0">
                <a:solidFill>
                  <a:srgbClr val="FFFFFF"/>
                </a:solidFill>
                <a:ea typeface="ＭＳ Ｐゴシック" pitchFamily="34" charset="-128"/>
              </a:endParaRPr>
            </a:p>
          </p:txBody>
        </p:sp>
        <p:sp>
          <p:nvSpPr>
            <p:cNvPr id="13" name="Rectangle 98"/>
            <p:cNvSpPr>
              <a:spLocks noChangeArrowheads="1"/>
            </p:cNvSpPr>
            <p:nvPr/>
          </p:nvSpPr>
          <p:spPr bwMode="auto">
            <a:xfrm>
              <a:off x="4588081"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SALUD</a:t>
              </a:r>
              <a:endParaRPr lang="en-US" sz="1200" b="1" kern="0" dirty="0">
                <a:solidFill>
                  <a:srgbClr val="FFFFFF"/>
                </a:solidFill>
                <a:ea typeface="ＭＳ Ｐゴシック" pitchFamily="34" charset="-128"/>
              </a:endParaRPr>
            </a:p>
          </p:txBody>
        </p:sp>
        <p:sp>
          <p:nvSpPr>
            <p:cNvPr id="14" name="Rectangle 98"/>
            <p:cNvSpPr>
              <a:spLocks noChangeArrowheads="1"/>
            </p:cNvSpPr>
            <p:nvPr/>
          </p:nvSpPr>
          <p:spPr bwMode="auto">
            <a:xfrm>
              <a:off x="6065439"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CONSUMO</a:t>
              </a:r>
              <a:endParaRPr lang="en-US" sz="1200" b="1" kern="0" dirty="0">
                <a:solidFill>
                  <a:srgbClr val="FFFFFF"/>
                </a:solidFill>
                <a:ea typeface="ＭＳ Ｐゴシック" pitchFamily="34" charset="-128"/>
              </a:endParaRPr>
            </a:p>
          </p:txBody>
        </p:sp>
        <p:sp>
          <p:nvSpPr>
            <p:cNvPr id="15" name="Rectangle 98"/>
            <p:cNvSpPr>
              <a:spLocks noChangeArrowheads="1"/>
            </p:cNvSpPr>
            <p:nvPr/>
          </p:nvSpPr>
          <p:spPr bwMode="auto">
            <a:xfrm>
              <a:off x="7542796" y="982639"/>
              <a:ext cx="1345908" cy="659023"/>
            </a:xfrm>
            <a:prstGeom prst="round2SameRect">
              <a:avLst>
                <a:gd name="adj1" fmla="val 0"/>
                <a:gd name="adj2" fmla="val 0"/>
              </a:avLst>
            </a:prstGeom>
            <a:solidFill>
              <a:schemeClr val="bg2"/>
            </a:solidFill>
            <a:ln w="19050">
              <a:noFill/>
              <a:miter lim="800000"/>
              <a:headEnd/>
              <a:tailEnd/>
            </a:ln>
            <a:effectLst/>
            <a:extLst/>
          </p:spPr>
          <p:txBody>
            <a:bodyPr anchor="ctr"/>
            <a:lstStyle/>
            <a:p>
              <a:pPr algn="ctr" defTabSz="1018824" fontAlgn="auto">
                <a:spcBef>
                  <a:spcPts val="0"/>
                </a:spcBef>
                <a:spcAft>
                  <a:spcPts val="0"/>
                </a:spcAft>
                <a:defRPr/>
              </a:pPr>
              <a:r>
                <a:rPr lang="en-US" sz="1200" b="1" kern="0" dirty="0" smtClean="0">
                  <a:solidFill>
                    <a:srgbClr val="FFFFFF"/>
                  </a:solidFill>
                  <a:ea typeface="ＭＳ Ｐゴシック" pitchFamily="34" charset="-128"/>
                </a:rPr>
                <a:t>GOBIERNO &amp; SERVICIOS PUBLICOS</a:t>
              </a:r>
              <a:endParaRPr lang="en-US" sz="1200" b="1" kern="0" dirty="0">
                <a:solidFill>
                  <a:srgbClr val="FFFFFF"/>
                </a:solidFill>
                <a:ea typeface="ＭＳ Ｐゴシック" pitchFamily="34" charset="-128"/>
              </a:endParaRPr>
            </a:p>
          </p:txBody>
        </p:sp>
      </p:grpSp>
      <p:sp>
        <p:nvSpPr>
          <p:cNvPr id="16" name="TextBox 15"/>
          <p:cNvSpPr txBox="1"/>
          <p:nvPr/>
        </p:nvSpPr>
        <p:spPr>
          <a:xfrm>
            <a:off x="0" y="342059"/>
            <a:ext cx="9144000" cy="461665"/>
          </a:xfrm>
          <a:prstGeom prst="rect">
            <a:avLst/>
          </a:prstGeom>
          <a:noFill/>
        </p:spPr>
        <p:txBody>
          <a:bodyPr wrap="square" rtlCol="0">
            <a:spAutoFit/>
          </a:bodyPr>
          <a:lstStyle/>
          <a:p>
            <a:pPr algn="ctr"/>
            <a:r>
              <a:rPr lang="es-MX" sz="2400" b="1" dirty="0" smtClean="0">
                <a:solidFill>
                  <a:srgbClr val="868686"/>
                </a:solidFill>
                <a:cs typeface="Arial"/>
              </a:rPr>
              <a:t>400 Clientes en Argentina, Uruguay y Paraguay</a:t>
            </a:r>
            <a:endParaRPr lang="es-MX" sz="2400" b="1" dirty="0">
              <a:solidFill>
                <a:schemeClr val="accent1"/>
              </a:solidFill>
              <a:cs typeface="Arial"/>
            </a:endParaRPr>
          </a:p>
        </p:txBody>
      </p:sp>
      <p:pic>
        <p:nvPicPr>
          <p:cNvPr id="1026" name="Picture 2" descr="Cargi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3139" y="1641662"/>
            <a:ext cx="981075" cy="590551"/>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Los Grob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6832" y="2242333"/>
            <a:ext cx="1133689" cy="354278"/>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Mono Azu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6832" y="2733896"/>
            <a:ext cx="1132366" cy="566183"/>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Toma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8098" y="3502925"/>
            <a:ext cx="1112984" cy="409185"/>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Tabaca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17475" y="3946761"/>
            <a:ext cx="695376" cy="528486"/>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Hospital Britanic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09455" y="2224294"/>
            <a:ext cx="1103159" cy="372317"/>
          </a:xfrm>
          <a:prstGeom prst="rect">
            <a:avLst/>
          </a:prstGeom>
          <a:noFill/>
          <a:extLst>
            <a:ext uri="{909E8E84-426E-40dd-AFC4-6F175D3DCCD1}">
              <a14:hiddenFill xmlns:a14="http://schemas.microsoft.com/office/drawing/2010/main" xmlns="">
                <a:solidFill>
                  <a:srgbClr val="FFFFFF"/>
                </a:solidFill>
              </a14:hiddenFill>
            </a:ext>
          </a:extLst>
        </p:spPr>
      </p:pic>
      <p:pic>
        <p:nvPicPr>
          <p:cNvPr id="1040" name="Picture 16" descr="Medicu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9242" y="2713908"/>
            <a:ext cx="623585" cy="586171"/>
          </a:xfrm>
          <a:prstGeom prst="rect">
            <a:avLst/>
          </a:prstGeom>
          <a:noFill/>
          <a:extLst>
            <a:ext uri="{909E8E84-426E-40dd-AFC4-6F175D3DCCD1}">
              <a14:hiddenFill xmlns:a14="http://schemas.microsoft.com/office/drawing/2010/main" xmlns="">
                <a:solidFill>
                  <a:srgbClr val="FFFFFF"/>
                </a:solidFill>
              </a14:hiddenFill>
            </a:ext>
          </a:extLst>
        </p:spPr>
      </p:pic>
      <p:pic>
        <p:nvPicPr>
          <p:cNvPr id="1042" name="Picture 18" descr="MS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16450" y="3502925"/>
            <a:ext cx="889169" cy="375024"/>
          </a:xfrm>
          <a:prstGeom prst="rect">
            <a:avLst/>
          </a:prstGeom>
          <a:noFill/>
          <a:extLst>
            <a:ext uri="{909E8E84-426E-40dd-AFC4-6F175D3DCCD1}">
              <a14:hiddenFill xmlns:a14="http://schemas.microsoft.com/office/drawing/2010/main" xmlns="">
                <a:solidFill>
                  <a:srgbClr val="FFFFFF"/>
                </a:solidFill>
              </a14:hiddenFill>
            </a:ext>
          </a:extLst>
        </p:spPr>
      </p:pic>
      <p:pic>
        <p:nvPicPr>
          <p:cNvPr id="1044" name="Picture 20" descr="OS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51476" y="3930778"/>
            <a:ext cx="1019118" cy="346500"/>
          </a:xfrm>
          <a:prstGeom prst="rect">
            <a:avLst/>
          </a:prstGeom>
          <a:noFill/>
          <a:extLst>
            <a:ext uri="{909E8E84-426E-40dd-AFC4-6F175D3DCCD1}">
              <a14:hiddenFill xmlns:a14="http://schemas.microsoft.com/office/drawing/2010/main" xmlns="">
                <a:solidFill>
                  <a:srgbClr val="FFFFFF"/>
                </a:solidFill>
              </a14:hiddenFill>
            </a:ext>
          </a:extLst>
        </p:spPr>
      </p:pic>
      <p:pic>
        <p:nvPicPr>
          <p:cNvPr id="1046" name="Picture 22" descr="OSP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87177" y="4442879"/>
            <a:ext cx="747714" cy="457201"/>
          </a:xfrm>
          <a:prstGeom prst="rect">
            <a:avLst/>
          </a:prstGeom>
          <a:noFill/>
          <a:extLst>
            <a:ext uri="{909E8E84-426E-40dd-AFC4-6F175D3DCCD1}">
              <a14:hiddenFill xmlns:a14="http://schemas.microsoft.com/office/drawing/2010/main" xmlns="">
                <a:solidFill>
                  <a:srgbClr val="FFFFFF"/>
                </a:solidFill>
              </a14:hiddenFill>
            </a:ext>
          </a:extLst>
        </p:spPr>
      </p:pic>
      <p:pic>
        <p:nvPicPr>
          <p:cNvPr id="1048" name="Picture 24" descr="Pfize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87177" y="5042601"/>
            <a:ext cx="714375" cy="423863"/>
          </a:xfrm>
          <a:prstGeom prst="rect">
            <a:avLst/>
          </a:prstGeom>
          <a:noFill/>
          <a:extLst>
            <a:ext uri="{909E8E84-426E-40dd-AFC4-6F175D3DCCD1}">
              <a14:hiddenFill xmlns:a14="http://schemas.microsoft.com/office/drawing/2010/main" xmlns="">
                <a:solidFill>
                  <a:srgbClr val="FFFFFF"/>
                </a:solidFill>
              </a14:hiddenFill>
            </a:ext>
          </a:extLst>
        </p:spPr>
      </p:pic>
      <p:pic>
        <p:nvPicPr>
          <p:cNvPr id="1050" name="Picture 26" descr="Roch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65758" y="5507831"/>
            <a:ext cx="557212" cy="338138"/>
          </a:xfrm>
          <a:prstGeom prst="rect">
            <a:avLst/>
          </a:prstGeom>
          <a:noFill/>
          <a:extLst>
            <a:ext uri="{909E8E84-426E-40dd-AFC4-6F175D3DCCD1}">
              <a14:hiddenFill xmlns:a14="http://schemas.microsoft.com/office/drawing/2010/main" xmlns="">
                <a:solidFill>
                  <a:srgbClr val="FFFFFF"/>
                </a:solidFill>
              </a14:hiddenFill>
            </a:ext>
          </a:extLst>
        </p:spPr>
      </p:pic>
      <p:pic>
        <p:nvPicPr>
          <p:cNvPr id="1052" name="Picture 28" descr="Savant Pharm"/>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09455" y="5890739"/>
            <a:ext cx="1126113" cy="352848"/>
          </a:xfrm>
          <a:prstGeom prst="rect">
            <a:avLst/>
          </a:prstGeom>
          <a:noFill/>
          <a:extLst>
            <a:ext uri="{909E8E84-426E-40dd-AFC4-6F175D3DCCD1}">
              <a14:hiddenFill xmlns:a14="http://schemas.microsoft.com/office/drawing/2010/main" xmlns="">
                <a:solidFill>
                  <a:srgbClr val="FFFFFF"/>
                </a:solidFill>
              </a14:hiddenFill>
            </a:ext>
          </a:extLst>
        </p:spPr>
      </p:pic>
      <p:pic>
        <p:nvPicPr>
          <p:cNvPr id="1058" name="Picture 34" descr="Branca"/>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476653" y="3005605"/>
            <a:ext cx="504617" cy="641741"/>
          </a:xfrm>
          <a:prstGeom prst="rect">
            <a:avLst/>
          </a:prstGeom>
          <a:noFill/>
          <a:extLst>
            <a:ext uri="{909E8E84-426E-40dd-AFC4-6F175D3DCCD1}">
              <a14:hiddenFill xmlns:a14="http://schemas.microsoft.com/office/drawing/2010/main" xmlns="">
                <a:solidFill>
                  <a:srgbClr val="FFFFFF"/>
                </a:solidFill>
              </a14:hiddenFill>
            </a:ext>
          </a:extLst>
        </p:spPr>
      </p:pic>
      <p:pic>
        <p:nvPicPr>
          <p:cNvPr id="1060" name="Picture 36" descr="Coca Cola"/>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12762" y="3676038"/>
            <a:ext cx="1078558" cy="373901"/>
          </a:xfrm>
          <a:prstGeom prst="rect">
            <a:avLst/>
          </a:prstGeom>
          <a:noFill/>
          <a:extLst>
            <a:ext uri="{909E8E84-426E-40dd-AFC4-6F175D3DCCD1}">
              <a14:hiddenFill xmlns:a14="http://schemas.microsoft.com/office/drawing/2010/main" xmlns="">
                <a:solidFill>
                  <a:srgbClr val="FFFFFF"/>
                </a:solidFill>
              </a14:hiddenFill>
            </a:ext>
          </a:extLst>
        </p:spPr>
      </p:pic>
      <p:pic>
        <p:nvPicPr>
          <p:cNvPr id="1064" name="Picture 40" descr="Las Marias"/>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221841" y="4022696"/>
            <a:ext cx="1151185" cy="621640"/>
          </a:xfrm>
          <a:prstGeom prst="rect">
            <a:avLst/>
          </a:prstGeom>
          <a:noFill/>
          <a:extLst>
            <a:ext uri="{909E8E84-426E-40dd-AFC4-6F175D3DCCD1}">
              <a14:hiddenFill xmlns:a14="http://schemas.microsoft.com/office/drawing/2010/main" xmlns="">
                <a:solidFill>
                  <a:srgbClr val="FFFFFF"/>
                </a:solidFill>
              </a14:hiddenFill>
            </a:ext>
          </a:extLst>
        </p:spPr>
      </p:pic>
      <p:pic>
        <p:nvPicPr>
          <p:cNvPr id="1070" name="Picture 46" descr="Unileve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456389" y="4597355"/>
            <a:ext cx="591302" cy="49669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utoShape 48" descr="data:image/jpeg;base64,/9j/4AAQSkZJRgABAQAAAQABAAD/2wCEAAkGBhQSEBMSExQWFRUWGBsZFhcYGBgZGhwXGyEVFhgYIRgXHCceFxkvGRQUHy8gJygpLCwsFx4xNTAqNSYsLCkBCQoKDQsNGQ4OGTUkHyQ1LDQ1MDU1KSwpNTQsNCwpLCwsNjU1KSksLCwsNCkpLDQsMCwsNDQuLCwsKSkpNDQ0NP/AABEIACMAjAMBIgACEQEDEQH/xAAcAAACAwEBAQEAAAAAAAAAAAAABwQFBgMBCAL/xABCEAABAwIEAgQICQ0BAAAAAAABAgMRAAQFBhIhBzETQVFhFCJUgZGSscEzNTZCcXKEoeEWFyMyUlNzdIOTwtHSFf/EABgBAAMBAQAAAAAAAAAAAAAAAAABAgQD/8QAIREAAgEEAgMBAQAAAAAAAAAAAAECAxESIQQxE0FRInH/2gAMAwEAAhEDEQA/AHhS2zNlO2dxHUq7S2tZSVNKPjE9UE8pimTSO4ofG/ma91GCnpky5VTirOn70OzUEJkkBKRzJ2gd9VK86WQMG5an6wrEcZMXWlu3YSSErBUuOuICQe6ZNVWCcIFv27bxfSjpEhQTomAdxvPOrUUlsyzrzc8YK428Pxhl8Sy6hz6pBqS68EgqUQAOZJgDzmkB4M7hWJpQFyUKTJGwUhUbEfQeVa7jViax0DIJCFBS1AbaiIAB7t/vox3oS5X4cmto3Ss6WQMG5an6wqTh+Yrd9Wll5txQ3hJBMUpMF4Vh9ht3wttOsTpABieqZ51rsncMBZXAuC/0hAIACdPPYzvvQ4pDp1a0mrx0am+zRasrKHX20KHNJUJrgM7WXlLXrUnM1WPT4y61MdI8EzziQBWjf4IrCSU3KSQNgUET552p4r6QuRVk3jHoa1tdocSFIUlSTyKTI+6oN7mi1ZWUOvtoUOYKhIpV8IsTcbvVW5J0LSqUzsFJ3kegjz1S5ksunxl5oq063tOo9UxRhuwPlPBSS2Ob8t7Lylr1ql4dmC3uCUsvIcI3ISZMfRSx/M4jy1v1R/1WhyTw7RZ3BfFwHSElICQABPbBM0mkXCrVcknHRtb3EG2U6nVpQO1RAqs/Ley8pa9YUpc6vu32LKtwrYOBpsE+KOqY7eurwcD1eUp/t/jTxS7J89SUmqcehm4djDNwCWXEOAc9JmKnVjci5COHLdUXek6QJEBOmNJO/PvrYioZrpuTjeSswpHcUPjfzN+0U8aUfEHKt0/iXStMqWiG/GERtE9dOGmZ+XFygrfTnxp+Ftf4avaKZGUVTYWsfukeyqTiDktV8w2W4Drf6oPIgxKZ6u6l0zlnF2hoQl9KRyCV7eber01Y4typVXLG9zrxJVOMGN/g/YmmVnTJicQZQNWhxG6FRI35gjsrC5U4a3Tlyl+7BQhKgo6lStRG4HcJFafiTaYgss+B69EK1hsgK1bRPdE0P0kKEXjOc49+jGO8Ir5MwWyByhZE+kVP4T5jeF0bRxSlIUFQFGdKk77E8hzEdwqrVg+NEQRcwdj4/wCNazhtw/dtnTc3EJXpIQiZInmSfdTb1s504PyJwTRksU+UP2lPup5OnY18/ZvQs4s+G51l3xI56oTEVOXgWMKBSoXJB2Mr2j00NXsOlVcHJKN9nThnvi4/qew1WZpslO4u+0kgKW9pEmBJiN+qmDw1yA5aLNxcQHCnSlAM6QeZJ7agcQ+HT7tybq1GoqgrRMKCh84E/RQpLIl0Z+Fa9lJ+aG+/aa9c/wCq0/D7INzZ3JeeWnTpKdKVEyT27VkRhONDaLn1vxrVcO7LE0XRN10oZ0mQ4qd+qN6Ur27KpKOa/LMsn5Q/avfT0FKFOVLr/wBvwjoF9F4Rq17RpnnzpvCpk+jTxYtZX+ntFFFQbAqoxE/pR5qKKAJl84QiQYqnUs9p9NFFAiXh7x1xO1dMWWZAk8qKKBkELPafSascKdJBBMxXtFHsYk8b+PlfzA/xptKWe0+miiuk+kYOL3L+lnhThKTJmueKukEAGBRRXM3FeFntNTMMUdfM8jRRQB+dR6eJ+dVwK9ooAKKKKA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74" name="Picture 50" descr="http://www.osep-catamarca.gov.ar/web/images/stories/Afiliados-Prestacional/iosper-entrerios.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84594" y="1820869"/>
            <a:ext cx="1086000" cy="273348"/>
          </a:xfrm>
          <a:prstGeom prst="rect">
            <a:avLst/>
          </a:prstGeom>
          <a:noFill/>
          <a:extLst>
            <a:ext uri="{909E8E84-426E-40dd-AFC4-6F175D3DCCD1}">
              <a14:hiddenFill xmlns:a14="http://schemas.microsoft.com/office/drawing/2010/main" xmlns="">
                <a:solidFill>
                  <a:srgbClr val="FFFFFF"/>
                </a:solidFill>
              </a14:hiddenFill>
            </a:ext>
          </a:extLst>
        </p:spPr>
      </p:pic>
      <p:pic>
        <p:nvPicPr>
          <p:cNvPr id="1068" name="Picture 44" descr="CARSA Megaton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151316" y="1722453"/>
            <a:ext cx="1216025" cy="1216026"/>
          </a:xfrm>
          <a:prstGeom prst="rect">
            <a:avLst/>
          </a:prstGeom>
          <a:noFill/>
          <a:extLst>
            <a:ext uri="{909E8E84-426E-40dd-AFC4-6F175D3DCCD1}">
              <a14:hiddenFill xmlns:a14="http://schemas.microsoft.com/office/drawing/2010/main" xmlns="">
                <a:solidFill>
                  <a:srgbClr val="FFFFFF"/>
                </a:solidFill>
              </a14:hiddenFill>
            </a:ext>
          </a:extLst>
        </p:spPr>
      </p:pic>
      <p:pic>
        <p:nvPicPr>
          <p:cNvPr id="1056" name="Picture 32" descr="Alpargatas"/>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396386" y="2585984"/>
            <a:ext cx="600095" cy="404275"/>
          </a:xfrm>
          <a:prstGeom prst="rect">
            <a:avLst/>
          </a:prstGeom>
          <a:noFill/>
          <a:extLst>
            <a:ext uri="{909E8E84-426E-40dd-AFC4-6F175D3DCCD1}">
              <a14:hiddenFill xmlns:a14="http://schemas.microsoft.com/office/drawing/2010/main" xmlns="">
                <a:solidFill>
                  <a:srgbClr val="FFFFFF"/>
                </a:solidFill>
              </a14:hiddenFill>
            </a:ext>
          </a:extLst>
        </p:spPr>
      </p:pic>
      <p:pic>
        <p:nvPicPr>
          <p:cNvPr id="1054" name="Picture 30" descr="Cheeky"/>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221841" y="1851646"/>
            <a:ext cx="907681" cy="211793"/>
          </a:xfrm>
          <a:prstGeom prst="rect">
            <a:avLst/>
          </a:prstGeom>
          <a:noFill/>
          <a:extLst>
            <a:ext uri="{909E8E84-426E-40dd-AFC4-6F175D3DCCD1}">
              <a14:hiddenFill xmlns:a14="http://schemas.microsoft.com/office/drawing/2010/main" xmlns="">
                <a:solidFill>
                  <a:srgbClr val="FFFFFF"/>
                </a:solidFill>
              </a14:hiddenFill>
            </a:ext>
          </a:extLst>
        </p:spPr>
      </p:pic>
      <p:pic>
        <p:nvPicPr>
          <p:cNvPr id="1076" name="Picture 52" descr="Saturno Hoga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353201" y="5108565"/>
            <a:ext cx="797930" cy="579693"/>
          </a:xfrm>
          <a:prstGeom prst="rect">
            <a:avLst/>
          </a:prstGeom>
          <a:noFill/>
          <a:extLst>
            <a:ext uri="{909E8E84-426E-40dd-AFC4-6F175D3DCCD1}">
              <a14:hiddenFill xmlns:a14="http://schemas.microsoft.com/office/drawing/2010/main" xmlns="">
                <a:solidFill>
                  <a:srgbClr val="FFFFFF"/>
                </a:solidFill>
              </a14:hiddenFill>
            </a:ext>
          </a:extLst>
        </p:spPr>
      </p:pic>
      <p:pic>
        <p:nvPicPr>
          <p:cNvPr id="1078" name="Picture 54" descr="Minetti "/>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29968" y="1760452"/>
            <a:ext cx="1018178" cy="352969"/>
          </a:xfrm>
          <a:prstGeom prst="rect">
            <a:avLst/>
          </a:prstGeom>
          <a:noFill/>
          <a:extLst>
            <a:ext uri="{909E8E84-426E-40dd-AFC4-6F175D3DCCD1}">
              <a14:hiddenFill xmlns:a14="http://schemas.microsoft.com/office/drawing/2010/main" xmlns="">
                <a:solidFill>
                  <a:srgbClr val="FFFFFF"/>
                </a:solidFill>
              </a14:hiddenFill>
            </a:ext>
          </a:extLst>
        </p:spPr>
      </p:pic>
      <p:pic>
        <p:nvPicPr>
          <p:cNvPr id="1080" name="Picture 56" descr="Bahco"/>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48919" y="2207506"/>
            <a:ext cx="1018178" cy="447999"/>
          </a:xfrm>
          <a:prstGeom prst="rect">
            <a:avLst/>
          </a:prstGeom>
          <a:noFill/>
          <a:extLst>
            <a:ext uri="{909E8E84-426E-40dd-AFC4-6F175D3DCCD1}">
              <a14:hiddenFill xmlns:a14="http://schemas.microsoft.com/office/drawing/2010/main" xmlns="">
                <a:solidFill>
                  <a:srgbClr val="FFFFFF"/>
                </a:solidFill>
              </a14:hiddenFill>
            </a:ext>
          </a:extLst>
        </p:spPr>
      </p:pic>
      <p:pic>
        <p:nvPicPr>
          <p:cNvPr id="1082" name="Picture 58" descr="Carbo San Luis"/>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11521" y="2753348"/>
            <a:ext cx="1044883" cy="236840"/>
          </a:xfrm>
          <a:prstGeom prst="rect">
            <a:avLst/>
          </a:prstGeom>
          <a:noFill/>
          <a:extLst>
            <a:ext uri="{909E8E84-426E-40dd-AFC4-6F175D3DCCD1}">
              <a14:hiddenFill xmlns:a14="http://schemas.microsoft.com/office/drawing/2010/main" xmlns="">
                <a:solidFill>
                  <a:srgbClr val="FFFFFF"/>
                </a:solidFill>
              </a14:hiddenFill>
            </a:ext>
          </a:extLst>
        </p:spPr>
      </p:pic>
      <p:pic>
        <p:nvPicPr>
          <p:cNvPr id="1084" name="Picture 60" descr="Techint"/>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24340" y="2979335"/>
            <a:ext cx="694591" cy="814349"/>
          </a:xfrm>
          <a:prstGeom prst="rect">
            <a:avLst/>
          </a:prstGeom>
          <a:noFill/>
          <a:extLst>
            <a:ext uri="{909E8E84-426E-40dd-AFC4-6F175D3DCCD1}">
              <a14:hiddenFill xmlns:a14="http://schemas.microsoft.com/office/drawing/2010/main" xmlns="">
                <a:solidFill>
                  <a:srgbClr val="FFFFFF"/>
                </a:solidFill>
              </a14:hiddenFill>
            </a:ext>
          </a:extLst>
        </p:spPr>
      </p:pic>
      <p:pic>
        <p:nvPicPr>
          <p:cNvPr id="1086" name="Picture 62" descr="Tenaris"/>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67408" y="3882294"/>
            <a:ext cx="977859" cy="234687"/>
          </a:xfrm>
          <a:prstGeom prst="rect">
            <a:avLst/>
          </a:prstGeom>
          <a:noFill/>
          <a:extLst>
            <a:ext uri="{909E8E84-426E-40dd-AFC4-6F175D3DCCD1}">
              <a14:hiddenFill xmlns:a14="http://schemas.microsoft.com/office/drawing/2010/main" xmlns="">
                <a:solidFill>
                  <a:srgbClr val="FFFFFF"/>
                </a:solidFill>
              </a14:hiddenFill>
            </a:ext>
          </a:extLst>
        </p:spPr>
      </p:pic>
      <p:pic>
        <p:nvPicPr>
          <p:cNvPr id="1088" name="Picture 64" descr="Weber Iggam"/>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85392" y="4207101"/>
            <a:ext cx="1298864" cy="415636"/>
          </a:xfrm>
          <a:prstGeom prst="rect">
            <a:avLst/>
          </a:prstGeom>
          <a:noFill/>
          <a:extLst>
            <a:ext uri="{909E8E84-426E-40dd-AFC4-6F175D3DCCD1}">
              <a14:hiddenFill xmlns:a14="http://schemas.microsoft.com/office/drawing/2010/main" xmlns="">
                <a:solidFill>
                  <a:srgbClr val="FFFFFF"/>
                </a:solidFill>
              </a14:hiddenFill>
            </a:ext>
          </a:extLst>
        </p:spPr>
      </p:pic>
      <p:pic>
        <p:nvPicPr>
          <p:cNvPr id="1090" name="Picture 66" descr="AFIP"/>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7684072" y="1722453"/>
            <a:ext cx="1063356" cy="412833"/>
          </a:xfrm>
          <a:prstGeom prst="rect">
            <a:avLst/>
          </a:prstGeom>
          <a:noFill/>
          <a:extLst>
            <a:ext uri="{909E8E84-426E-40dd-AFC4-6F175D3DCCD1}">
              <a14:hiddenFill xmlns:a14="http://schemas.microsoft.com/office/drawing/2010/main" xmlns="">
                <a:solidFill>
                  <a:srgbClr val="FFFFFF"/>
                </a:solidFill>
              </a14:hiddenFill>
            </a:ext>
          </a:extLst>
        </p:spPr>
      </p:pic>
      <p:pic>
        <p:nvPicPr>
          <p:cNvPr id="1092" name="Picture 68" descr="Arba"/>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788570" y="2135286"/>
            <a:ext cx="854359" cy="541095"/>
          </a:xfrm>
          <a:prstGeom prst="rect">
            <a:avLst/>
          </a:prstGeom>
          <a:noFill/>
          <a:extLst>
            <a:ext uri="{909E8E84-426E-40dd-AFC4-6F175D3DCCD1}">
              <a14:hiddenFill xmlns:a14="http://schemas.microsoft.com/office/drawing/2010/main" xmlns="">
                <a:solidFill>
                  <a:srgbClr val="FFFFFF"/>
                </a:solidFill>
              </a14:hiddenFill>
            </a:ext>
          </a:extLst>
        </p:spPr>
      </p:pic>
      <p:pic>
        <p:nvPicPr>
          <p:cNvPr id="1094" name="Picture 70" descr="Gobierno de la Ciudad"/>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7654514" y="2725446"/>
            <a:ext cx="1161154" cy="301900"/>
          </a:xfrm>
          <a:prstGeom prst="rect">
            <a:avLst/>
          </a:prstGeom>
          <a:noFill/>
          <a:extLst>
            <a:ext uri="{909E8E84-426E-40dd-AFC4-6F175D3DCCD1}">
              <a14:hiddenFill xmlns:a14="http://schemas.microsoft.com/office/drawing/2010/main" xmlns="">
                <a:solidFill>
                  <a:srgbClr val="FFFFFF"/>
                </a:solidFill>
              </a14:hiddenFill>
            </a:ext>
          </a:extLst>
        </p:spPr>
      </p:pic>
      <p:pic>
        <p:nvPicPr>
          <p:cNvPr id="1096" name="Picture 72" descr="Mecon"/>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7719761" y="3107388"/>
            <a:ext cx="989753" cy="415696"/>
          </a:xfrm>
          <a:prstGeom prst="rect">
            <a:avLst/>
          </a:prstGeom>
          <a:noFill/>
          <a:extLst>
            <a:ext uri="{909E8E84-426E-40dd-AFC4-6F175D3DCCD1}">
              <a14:hiddenFill xmlns:a14="http://schemas.microsoft.com/office/drawing/2010/main" xmlns="">
                <a:solidFill>
                  <a:srgbClr val="FFFFFF"/>
                </a:solidFill>
              </a14:hiddenFill>
            </a:ext>
          </a:extLst>
        </p:spPr>
      </p:pic>
      <p:pic>
        <p:nvPicPr>
          <p:cNvPr id="1100" name="Picture 76" descr="PETROBRAS"/>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247309" y="4621945"/>
            <a:ext cx="1149378" cy="206888"/>
          </a:xfrm>
          <a:prstGeom prst="rect">
            <a:avLst/>
          </a:prstGeom>
          <a:noFill/>
          <a:extLst>
            <a:ext uri="{909E8E84-426E-40dd-AFC4-6F175D3DCCD1}">
              <a14:hiddenFill xmlns:a14="http://schemas.microsoft.com/office/drawing/2010/main" xmlns="">
                <a:solidFill>
                  <a:srgbClr val="FFFFFF"/>
                </a:solidFill>
              </a14:hiddenFill>
            </a:ext>
          </a:extLst>
        </p:spPr>
      </p:pic>
      <p:pic>
        <p:nvPicPr>
          <p:cNvPr id="1102" name="Picture 78" descr="Pampa Energia"/>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91540" y="4833767"/>
            <a:ext cx="1081538" cy="432616"/>
          </a:xfrm>
          <a:prstGeom prst="rect">
            <a:avLst/>
          </a:prstGeom>
          <a:noFill/>
          <a:extLst>
            <a:ext uri="{909E8E84-426E-40dd-AFC4-6F175D3DCCD1}">
              <a14:hiddenFill xmlns:a14="http://schemas.microsoft.com/office/drawing/2010/main" xmlns="">
                <a:solidFill>
                  <a:srgbClr val="FFFFFF"/>
                </a:solidFill>
              </a14:hiddenFill>
            </a:ext>
          </a:extLst>
        </p:spPr>
      </p:pic>
      <p:pic>
        <p:nvPicPr>
          <p:cNvPr id="1106" name="Picture 82" descr="YPF"/>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318836" y="5229795"/>
            <a:ext cx="1026431" cy="403730"/>
          </a:xfrm>
          <a:prstGeom prst="rect">
            <a:avLst/>
          </a:prstGeom>
          <a:noFill/>
          <a:extLst>
            <a:ext uri="{909E8E84-426E-40dd-AFC4-6F175D3DCCD1}">
              <a14:hiddenFill xmlns:a14="http://schemas.microsoft.com/office/drawing/2010/main" xmlns="">
                <a:solidFill>
                  <a:srgbClr val="FFFFFF"/>
                </a:solidFill>
              </a14:hiddenFill>
            </a:ext>
          </a:extLst>
        </p:spPr>
      </p:pic>
      <p:pic>
        <p:nvPicPr>
          <p:cNvPr id="1108" name="Picture 84" descr="PCR"/>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430806" y="5709489"/>
            <a:ext cx="748205" cy="264366"/>
          </a:xfrm>
          <a:prstGeom prst="rect">
            <a:avLst/>
          </a:prstGeom>
          <a:noFill/>
          <a:extLst>
            <a:ext uri="{909E8E84-426E-40dd-AFC4-6F175D3DCCD1}">
              <a14:hiddenFill xmlns:a14="http://schemas.microsoft.com/office/drawing/2010/main" xmlns="">
                <a:solidFill>
                  <a:srgbClr val="FFFFFF"/>
                </a:solidFill>
              </a14:hiddenFill>
            </a:ext>
          </a:extLst>
        </p:spPr>
      </p:pic>
      <p:pic>
        <p:nvPicPr>
          <p:cNvPr id="1110" name="Picture 86" descr="La caja"/>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2065813" y="1763079"/>
            <a:ext cx="481012" cy="501394"/>
          </a:xfrm>
          <a:prstGeom prst="rect">
            <a:avLst/>
          </a:prstGeom>
          <a:noFill/>
          <a:extLst>
            <a:ext uri="{909E8E84-426E-40dd-AFC4-6F175D3DCCD1}">
              <a14:hiddenFill xmlns:a14="http://schemas.microsoft.com/office/drawing/2010/main" xmlns="">
                <a:solidFill>
                  <a:srgbClr val="FFFFFF"/>
                </a:solidFill>
              </a14:hiddenFill>
            </a:ext>
          </a:extLst>
        </p:spPr>
      </p:pic>
      <p:pic>
        <p:nvPicPr>
          <p:cNvPr id="1112" name="Picture 88" descr="Banco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1808249" y="2419472"/>
            <a:ext cx="996140" cy="358611"/>
          </a:xfrm>
          <a:prstGeom prst="rect">
            <a:avLst/>
          </a:prstGeom>
          <a:noFill/>
          <a:extLst>
            <a:ext uri="{909E8E84-426E-40dd-AFC4-6F175D3DCCD1}">
              <a14:hiddenFill xmlns:a14="http://schemas.microsoft.com/office/drawing/2010/main" xmlns="">
                <a:solidFill>
                  <a:srgbClr val="FFFFFF"/>
                </a:solidFill>
              </a14:hiddenFill>
            </a:ext>
          </a:extLst>
        </p:spPr>
      </p:pic>
      <p:pic>
        <p:nvPicPr>
          <p:cNvPr id="1114" name="Picture 90" descr="Galicia Seguros"/>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1822976" y="2731738"/>
            <a:ext cx="966687" cy="386675"/>
          </a:xfrm>
          <a:prstGeom prst="rect">
            <a:avLst/>
          </a:prstGeom>
          <a:noFill/>
          <a:extLst>
            <a:ext uri="{909E8E84-426E-40dd-AFC4-6F175D3DCCD1}">
              <a14:hiddenFill xmlns:a14="http://schemas.microsoft.com/office/drawing/2010/main" xmlns="">
                <a:solidFill>
                  <a:srgbClr val="FFFFFF"/>
                </a:solidFill>
              </a14:hiddenFill>
            </a:ext>
          </a:extLst>
        </p:spPr>
      </p:pic>
      <p:pic>
        <p:nvPicPr>
          <p:cNvPr id="1116" name="Picture 92" descr="ICBC"/>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1774641" y="3086295"/>
            <a:ext cx="1063356" cy="350282"/>
          </a:xfrm>
          <a:prstGeom prst="rect">
            <a:avLst/>
          </a:prstGeom>
          <a:noFill/>
          <a:extLst>
            <a:ext uri="{909E8E84-426E-40dd-AFC4-6F175D3DCCD1}">
              <a14:hiddenFill xmlns:a14="http://schemas.microsoft.com/office/drawing/2010/main" xmlns="">
                <a:solidFill>
                  <a:srgbClr val="FFFFFF"/>
                </a:solidFill>
              </a14:hiddenFill>
            </a:ext>
          </a:extLst>
        </p:spPr>
      </p:pic>
      <p:pic>
        <p:nvPicPr>
          <p:cNvPr id="1118" name="Picture 94" descr="Tarjeta Naranja"/>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1975793" y="3603082"/>
            <a:ext cx="661052" cy="686478"/>
          </a:xfrm>
          <a:prstGeom prst="rect">
            <a:avLst/>
          </a:prstGeom>
          <a:noFill/>
          <a:extLst>
            <a:ext uri="{909E8E84-426E-40dd-AFC4-6F175D3DCCD1}">
              <a14:hiddenFill xmlns:a14="http://schemas.microsoft.com/office/drawing/2010/main" xmlns="">
                <a:solidFill>
                  <a:srgbClr val="FFFFFF"/>
                </a:solidFill>
              </a14:hiddenFill>
            </a:ext>
          </a:extLst>
        </p:spPr>
      </p:pic>
      <p:pic>
        <p:nvPicPr>
          <p:cNvPr id="1120" name="Picture 96" descr="Nevada"/>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1881266" y="4361640"/>
            <a:ext cx="850106" cy="644221"/>
          </a:xfrm>
          <a:prstGeom prst="rect">
            <a:avLst/>
          </a:prstGeom>
          <a:noFill/>
          <a:extLst>
            <a:ext uri="{909E8E84-426E-40dd-AFC4-6F175D3DCCD1}">
              <a14:hiddenFill xmlns:a14="http://schemas.microsoft.com/office/drawing/2010/main" xmlns="">
                <a:solidFill>
                  <a:srgbClr val="FFFFFF"/>
                </a:solidFill>
              </a14:hiddenFill>
            </a:ext>
          </a:extLst>
        </p:spPr>
      </p:pic>
      <p:sp>
        <p:nvSpPr>
          <p:cNvPr id="1121" name="AutoShape 98" descr="data:image/jpeg;base64,/9j/4AAQSkZJRgABAQAAAQABAAD/2wCEAAkGBwgHBhUIBxQUFhUXGSEaGBgYGCEfIRwhJSIcHiEeJB8gJigpICMvHSQcJDEhJSkrLi8vICQzODUvNygtLiwBCgoKDg0OGxAQGzEmICQtLC44MDQ3LDQsNzIvLC00LDU0NC80NC80LCwsNC4sNDYsNzQ0LCw0LCwvLCwsLCwsNP/AABEIAGwB0wMBEQACEQEDEQH/xAAcAAEAAgMBAQEAAAAAAAAAAAAABgcDBAUCAQj/xABFEAABAgQEAwUEBwQIBwEAAAABAAIDBAURBhIhMQdBURNhcYGRFCIysRU2UnOhssEWI0JyMzU3YpKiwtEkVITD0vDxU//EABsBAQACAwEBAAAAAAAAAAAAAAAEBQIDBgEH/8QAPhEAAgEDAAcECAUCBgIDAAAAAAECAwQRBRIhMUFRcQYTYYEUIjKRobHB0TM0QnLwFeEjNVKCsvGDwkRTYv/aAAwDAQACEQMRAD8AiK50+zBAEAQBAEAQBAEAQBAEAQBAEAQBAEAQBAEAQBAEAQBAEAQBAEAQBAEAQBAEAQBAEAQBAEAQBAEAQBAEAQBAEAQBAEAQBAEAQBAEAQBAEAQBAEAQBAEAQBAEAQBAEAQBAEAQBAEAQBAEAQBAEAQBAEAQBAEAQBAEAQBAEAQBAEAQBAEAQBAEAQBAEAQBAEAQBAEAQBAEAQBAEAQGWUl4k3NMloPxPcGjxJsPxXsVl4Rrq1FTg5y3JN+472O6HAw/WGyMte3ZNdc/xHUE92oOgW64pKnLVXIrNDX07yg6s9+s103YRHFoLcIAgCAIAgCAIAgCAIAgCAIAgCAIAgCAIAgCAIAgCAIAgCAIAgCAIAgCAIAgCAIAgCAIAgCAIAgCAIAgCAIAgCAIAgCAIAgOtIwI9FqMrUJ5pa0ubFb1LQ4a277G3VbIpwlGT6kCtOF1SrUaby0nF9Wi2+IeGv2ipAmJKxjQxmZ/eB3b+o7/ABKtLqj3kcrejhdB6S9CruFT2JbH4Pg/v/Yo9wLXZXaEKnPpCedqPiHoQBAEAQBAEAQBAEAQBAEAQBAEAQBAEAQBAEAQBAEAQGaVlZicjCBKMc9x2a0En0C9UXJ4RrqVYUo602kub2EinMC1anUGJVqjlhhlvcvdxu4N5aDe+63ytZxg5yKmlp22rXMbell5zt4bE3x2kXUcuggCAIAgCAIAgCAIAgCAIAgCAIAgCAIAgCAIAgCAIAgCA+sDS8B+gvqUPHnGwtji1QHxqbDqUkNIIyuaBszSx8Afn3KzvaWYqS4HDdmb9Rqyo1H7e1Px4+/6eJ74W4rbNyooc8f3jB+6J/iaP4fED8PApZ18rUe887R6KdObuqa9V7/B8+j+fU5PFjDLJSMK5JCzXm0UDk47O8+ffbqtd7Rw9dE7s1pN1I+i1HtS2dOXlw8OhXKgHWhAEAQFj4SwrTZDDxxLiNucBudkM7W5EjmXcgdNR5T6NCMYd5UOR0npWvWulZWjw84b8ePRLjx+vOfxJqMOJaRgS0OGNmZCbDoSCPwAWv0yXBLBLXZug1/iVJylzz/39SV0Cew/jaRiNnZaE2OxvvAAXI+01ws61+V9L96k05U66eY7SkvaF7oqpF06snBvZy6NbvuU8qs74IAgCAIAgCAIAgCAIAgCAIAgCAIAgCA36VWqlSA4U2I6HntmtbW17a+ZWcKkoeyyLc2VC5x30c4zjzLkx890Xh9FiP3LIZP+Nitbl5oPyPn+hYqOlIJcHL5MoxU59KCAIAgCAIAgCAk2DazLSs3Dp85Ky8ZsSIAXPYC8ZiG6ON9Bva3VSKFRJqLinllNpWzqVISrU6souMXsT9XZl7ub5lj40lqRh6iGflpOUc7MG2dCbbXwCn3ChThrKK9xyWialze3HdTrzSw3sk+BBpLGVIdEy1OmypadzCYGkeo19QocbiH6oI6Stoa5SzRuZ58W2v55M71fwDTKnSBVsK3BLc4ZclrxvYX1a7u2vpYLdUtYSjr0ysstP3FCv6Pe8HjPFe7Y1/3tKtVcdqd3BNG+nMRw5R4uwe/E/lG48zZvmt1vT7yokVml7z0S0lUW/cur+2/yOpxFj0WDPfRlDgw25D+8e0al32Aeg59+nLXZdOmnqwRC0DC7lT7+5m3rbk+XPz4eHUhyinQBAEAQBAEAQBAEAQBAZIECNMxhBl2uc47NaCSfABEm3hGE5xhFym8JcXuOrUsL1mlU0T9QhFjC4N1IvqCdQNtudltnQnCOtJEK30pa3FXuqU8vGfD+dC2+H+IIOIaCJeYsYkMZIjTrmFrB3eCN++/crS2qqpDD3o4XTej5WVzrw9mTyny8PL5YK9xxhmPhSqtqFMJEJzrw3DeG7fLf8Qeg7rmBcUXRlrR3HVaH0nDSFF0a3tJbVzW7P38epYRjPxlgAugtGeKy1joA9p/AZhceSn576js3s5VQWjNJpSfqxfwa+zwVDVsNVmjjNUIL2t+0NW/4m3A81VTozh7SO8tdJWtzspTTfLc/c9pyVrJwQBAX6JGBiLAzJOCQGxILQ09CACPRwFx3K71VUo4XFHy9152WkXUktsZvPjlvPvRSVaotQok17PUmFp5Hk7vB2Kp6lOVN4kj6LaXtC6hr0pZ+a6o94crUag1MTsEZvdc0tJtcEW+dj5L2lUdOWsjG/so3dHupPG1PPR/xHMWsmmWVlZicjdjKMc932WtJPoF6otvCNdSrClHWnJJc3sRuT9Cq1OhdtPQIrG/acw29dgspUpxWWjRRv7atLVp1E3yztOcsCWZZWVmJyOIEoxz3HZrQSfQL1RbeEa6lWFOOtNpLmzLDpk9FnjIwoT3RGkgsa0ki2h0C91JN6uNphK5oxpqrKSUXxzsMtQotUprc8/BisHVzSB67eS9lTnH2kYUL23rvFKab8HtNBYEonPD3BcxVJ1lSqLcsBpzAOH9IeQA+zzJ2Ow52mW1s5PWluOa05pqFCm6NJ5m9mz9P9+XLf1juIZKY+n5jsobrds+1mm1sx2WirF672cWW1jXh6NT1pLOrHj4I5L2OhuyRAQehWonJprKN2n0ap1NuaQgxIgHNrSR67LONOcvZRGr3tvQeKs0ur2mGdkZunxeynob4buj2kfNYyjKLw0bKNelWjrU5KS8Hk114bjZl6fOzMs+Zl4b3MYLucGmzfE7eSyUJNZSNM7ilCahKSTe5cWZqfRKpUmZ5CDFeOrWkj128l7GnOXso11723oPFWaT5NrJrTcpMyUbsZxj2O+y5pB9CsZRcXho3UqtOrHWpyTXNbTCvDYZZaWjzcXsZVjnuOzWgk+gXqTbwjXUqQpx1ptJc3sR0ouF69Ch9pElY9vuz+i2OhUX6WRI6Us5PCqx96Lax1pw6iX+xD/NDVncfgPy+hwuhv81j1l8pFHKnPpJnk5KbnovZSUN8R3RjS4/gvYxctiRqq1qdKOtUkkvF4NueoFYkIXazkCKxvNxYbDxOwWcqU4rLRoo6Qta0tWnUi3yysnNWsmGeSkpqfjiBJMc9x5NBJ8dOXevYxcnhI1Va1OjHXqSSXNmaSpFRn5l0tJwoj3NNnBrScvj02O69jTlJ4SNdW7oUYKdSaSe7L39DFPyM1Tpky08xzHjk4WXkouLw0Z0a9OtDXpyTXNGuvDcb1B/ryB96z8wWdP211RFvfy1T9svky3uLP1RP3jf1Vpe/hHB9mfzy/ayk1UH0Yvbhqx8HBUHt9PjIv0LnG/6q5tNlJZPmfaBqWkJ6vgvPCKSqkWFHqcWNL/C57i3wJJH4Kom05No+i28ZQowjLekk+uDtYXr8xSJSNKUqEXTEazWxAbloHJrALk7m9+nRbaNVwTUVtZX6RsIXM4VK88U4bWuD6vO7+/M4U3Lx5WZdAm2lrwfeDtwe9aZJp4ZZ0qkKkFKDynyMcOG+LEEOECSdAALk+S8SyZSkorLeEdb9lcQdl2nsse38hv6brb3FTfqsg/1Wyzq97H3o5MWHEgxDDjAtcNwRYjyWprG8nRkpLMXlHlDIIAgCAIAgCAlOCMHR8TRzFiksgMNnOG5O+VvfbnyuN1It7d1XngUml9MQsYqKWZvcuHV/zaXNR6LTqLL9jTYbWDmeZ8XblW8KcYLEUfPrq9r3UtatLPy8kZqnIS9UkHyM4LseLEfIjvBsQeoXs4KcdVmu3uJ29WNWm8NFHR4VTwFigFp1bq07CIw9e48xyI7gVTNTt6h9IhO30vZ7ePvi/wC3xXUuCMZHFmFC5usONDJHVp/3a4eoVq9WtT8GcFBVdHXqT9qD96+zRqcOqfHpuE4UKaBa513kHcXOn4WNljawcaaTN+nbiFe9nKDylhZ6b/iSUgEWKkFOQLGnD2Vn4Dp2iNEOMNSwaNf3W2a7oRp13uIVxaKSzDedPontDUoyVO4eYc+K+6+PLkU+5pa7K7QjcKqO+TTWUfEPSX4IxvHw5/wk0DEgE3yj4mHmW35dWnnrpreVb3Lp7HuKHS+hIXv+JB6s+fB9fv8APZi15CqUPFMkWQHQ4rT8UNw1Hi06jx9FZxnTqrZtOHr2t3o+onJOL4NbvJogmNeHLJaA6oYfvYauhE3sOZadz1ym56dFCuLPC1oe46bRHaNzkqN1ve6X3+68+ZXEtC7eZbBuBmcBc8rm11ASy8HW1JakHLGcLJZmNY0TA9OgU7DlofaBxiRLAvcW5dydtyflYaKwuH3EVGnsz7zj9EwWlatStd+tq4wv0rOeHl98nT4YYgm6/IxpOrHtCy2rgPea7MCD1259VstKsqialtIXaLR9KzqQqUFq62dnJrG1e8rXGFOg0nE8aSl/ga64HQEB1vK9lX14KFRxR1+i7iVzZwqy3tfJ4+hanDOpydSpsT2KXhwAxwFma3FtLk6k95VlaTjKLwsHFdoLarQqx7yo55WdvDotyRFMR4ymaJWY8jQYbIX7xxiRCMznuJJJ10AubAa2Hoo1W4dObjBY2l3YaGhdW9OrcycvVWFuSWNnnzJbgXEBxdR4sGqsYXNOV4t7rmuGht5H0Uq3q99FqRRaZ0f/AE2vCVFvD2rmmipa1KuoOJYkCBb91Fuy+ugN23B30tcKrqR7uo0uDO6tKqu7SMpfqjt4eDLd4bVufrtGiTNTcHOEUtFmgaZWm2gHMlWlpUlUg3LmcJp+yo2lxGFFYTjni+L5kFrWPsRylZjy0CKA1kV7Wjs26AOIHLoodS6qqbSfE6S00BY1LenOUNrjF73xS8TXwLT4WKsWPi1k59DFcNs5u0W05a7DpbZY28FVqZn1N2mbiWj7KMbdY2qK8Fh/HZ9TLifGFbkq9Ek6e8QYcF5YxjA3LYGwNra3Gttl7WuKkZtReEjDR+h7SrbRqVY68prLbznL+xPKxCg4p4f+1zTRn7HtWn7Lw2+nQEgjwKmzSq0Mvlk5i1nLR+k+7g9mtq9U3/H1Kdos9LU+c9om4LI4A0Y8kC+mpA30vodNe5VVOSi8tZO/u6FStT1ITcPFb8fQvGdmpSLgkzsaF+6MARDCBsLZQ7JcbDlcK4lKLpazWzG4+b0aVWOkO6jP1lNrW38cZ+pWbOJdbhRwZdsFkNughBnugchffbpbwVf6ZUT2YxyOwfZq0lF67k5P9WdufkTnGcnKYkwR9J5bObCEaGTu3QOLb940I2vY8lMrxVWjreGTm9E1qljpHuM7HLUfJ7cJ+/8Am0p6j06NV6pDp8t8T3W8BuT4AXPkqqnBzkoo766uYW1GVae6K/6972FpYlm5Xh7QGSVDaBGi3Gci50td56m5FgdNe6ysqslbwUYb2cVo+jU0zcyq3L9SPDht3JeHN7/fkgMvjXEcCbEx7Q9xvctdq092Xb0soSuaqecnUVNC2M4andpeK3+/7lqcQYhjYBjRTpmbDPq9hVlcvNFvp8zidBx1dJwjycv+LKdw7SItcrMOnwdMx1P2WjUn0/GwVTSpupNRR399dxtKEq0uHxfAsrF8WcwxT4dGwjBe3MMz4jGFx6D3gPiOtzuLCysa7lSioUkchouNK/qyub6aeNiTeF7s7kafD+s4kNZEhWmx3wogPvRGO90gE/ERsbWseoWFtUq6+rPOGb9N2dh3Dq27ipRxsTW1Z5LlvONxJoMnQa7Dmpdg7KL7xhg2F2kZmi2wII22ubclpuqUac01uZYaAv6t3bSpzl68dmd+/OG+bXxJ7w4qUtVKG6LKwIcANiFmVmxsGm5031tr0U61mpwylg5jT1tO3uFGdRzys5fV/Yh9Sxy7Ds6+mYehQ8rXu7R8QEl77+8dCLC9xz0A2USdz3bcYIv7fQavaca91N5aWEsYSxsW1Pht6kYxlW4WIKsJ+E0tvDaHA8nAa26i+xUevVVSWsi50VYys6DpSefWeOnDzOEtJZm9Qf68gfes/MFnT9tdURb38tU/bL5MuviFLSU3h0wqjG7Bmdvv5C/XWwsPmre5jFwxJ4Pneg6tWnda1KGu8PZlL4siuGOHdGngJ0zXtEMG1mNyAkbgm5PloVGo2kJetrZRd6Q7RXVL/C7rUl4vPu2Y+ZpY7xtHex9Ap0IwGN/dvvYOIGmUAaNbbpe46DfC4uXtpxWCRobQkE43dWWu3tXLq87W/k/Er1QTqy6OGFSkKhKxWSEsyB2ZaLtOYuBva7iLk6c1bWk4yT1Y4wfPO0NtWozg6tVz1s79mMY3LdxK4x21z8ZzDGAkl9gBz0CgXH4rOu0M0rCm3y+rLBhU6W4fYRdUGta6ZLQC46+86wyj+6N9LXt6TlBW9LW4nKyuammb5UctU87vBcer+GSu4OM8RQp32v2iITe+Um7T3ZNvQBQFcVU85OrloaxlT7vu1jnx9+8s6ap0hxAwsyeDQyMWnK7m1wuC0nm2/XkbqxcI3FPW4nHU7itoa9dLOYZ2rmnx64+OwpaNCiQIzoMYWc0kEdCNCPVVDWHhn0OE1OKlHc9p4QyCAIAgCAIC/OHYgDB0v7NtlN/5sxzfjdXVrjulg+Yad1/T6mvzXuwsfAkakFQEBHsbYbhYjpBhAARWXMJ3Q/Z8DsfI8louKKqxxxLXRGkpWVdS/S9jXhz6r+3E4vCB0cYeiQo1xljEAHl7rbju1+a02OdRp8yw7UqHpUZR4xXzeCdqac0EAQH54xg6A/FMy6V+HtXet9fxuqKvjvJY5n1bRamrOkp79Vf2+Bx1qLA6WIaNGoVSMlHN/da4OAsCCAfnceS2Vabpy1WQ7G8jd0e9js2tY6P+M0ZePGlowjSznNcNnNJBHgRstabTyiTOEZxcZrKfB7i7OG+Jo+IaY9k7rFhEBzrfEDex8dCDbp3q4tazqR270fOtPaMhZVk6fsyzhcmt66bUVFiCWazEkeVkxcCM9rWtH94gAD8FV1Y/4jS5nd2VVu0p1Kj/AEpt+W8k0xhFsjKiqY2mXNLtmN9+I7TbMbgH1G2qkO31VrVpfcp4aXdafcaOpJ44vZFeS/s/AlPDGdpMxHjwaNAMJrQy7nOLnvvm1PIbbDqpNpKDbUFgpe0NG5hGnK4qazediWEt27n1ZAuJP11mPFv5GKFdfiv+cDptAf5fT8/+TJpwX/qyY/nb8lLsPZZz/az8an0fzIBjX62TP3rlBuPxZdTqNEfkqX7UTjgp/QzXjD/1qZYbpeRzfa32qX+76EN4gfXGY/nH5Qotz+LI6DQn5Cl0+rLB4NfVyL98fyMU6w/DfU5XtX+bh+xfNlYYl+scz99E/O5V1X8SXVnZ6P8AylL9kfkjJhql1WrVD2ajZg4g5nBxaA075iOXdzSlCc5YgYaQure3pa9xuzsWMvPh4ndn6PhrDEUwau+JNRxvCh+4wabOdv6a9y3yp0qWyTy+RW0by/v1rUIqnB/qe1+S3e/3ljyceHM8PzGgsENpl3kMbs0ZXaaqfFp0MpY2HI1YShpPVlLWamtvPaihVSn08vKb/su/6Nv5AriX5f8A2/Q+bUv85/8AK/8AkyjVTn0kvJv9lv8A0f8A21cf/H/2/Q+bP/Of/L/7EB4SNYcW3fuITsvjp+l1CsvxfI6ftO36Ds/1L6/U6XGhjxUpeIfhLHAeIOvzC2X69ZETsnJd1UXHK+X/AGVyoB1peOOf7Oon8kP80NXFx+A/L6HzbQ3+ax6y+UiD8Hsv7Uvzf/i63jmZ+l1DsfxPI6TtTn0OOP8AUvkzucTq9XKJV4Yp0Ushvh7ANPvAm+4PItW67q1ISWq9hW9nrC0uqEu9hmSl47mljc+pDf27xP8A8y7/AAs/8VE9Kq8zoP6Fo/8A+v4v7nOrFeqlbDRVIhfkvluALXtfYDoFhOrOftMl2thb2ue5jjO/fw6locGvq3F+/P5IasbH8N9fscZ2r/Nw/YvnIq3EX1gmPvn/AJiq2r7b6s7Sx/K0/wBsfkjnrAlhAb1B/ryB96z8wWdP211RFvfy1T9svky3uLP1RP3jf1Vpe/hHB9mfzy/ayBcN8S/QdX9nmjaDFIDrnRp5O/Q92vJQrWt3csPczqNP6N9Loa8F68d3iuK+q8epKuLGGfaZf6ckx7zBaKAN28neXPu/lUm9o5Wuik7NaT1Jei1Hsfs9eXn8+pUyrDuS0uCn9FNeMP8A1qxsN0vI4rtd7VL/AHfQj1ZLW8U80Tb2mHfwuxaKn5nzRa2ib0Nhb+7l8mTni5BfEwlnbs2K0nw95vzIU29WaXmc32Ymo32Hxi18n9ClVUH0QuLg29zsNxGnYRjb/CxWtj+G+pwHapJXcX/+V82Vxjbsv2tmew27V3r/ABf5rqvuMd7LHM63RGt6DS1v9K93D4HEWosggCAIAgCAluBcZRMNxTLzIL4DjcgbtP2h+o/9Mm3uHSeHuKLTOho30deDxNe5rky5aVVpCry/tFNiNe3nY6juI3B7iraFSM1mLPn1zaVraepVi0/5u5+RurMjhAYJOTgSUMw5ZuUFznHvLiXE+p/RYxio7jZVrTqtObzhJeSWEZ1kazxFiQ4MMxIpDQNSSbAea8bxvMoxcniKyyusacRoEKC6Qw+7M86GKNm/y9T37DlflBr3iS1Ye86zRPZycpKrdLC/08X15Lw39CqFWHcBAXdizCkDFdKhzEm5oisaA117tcPskjlfUHlr1VvWoKtFNbz5zozSs9H1pQqJ6re1cU+aK4/YDE/b9l2HnnZbxvdQPRKucYOt/r+j9XW7z4PPyJhIxZDhvQXw472RJuJrkab62IaDzDRqbm17mylRcbaDy8yZQVoVtN3MXGLjSjxfx834btmSAYaqMOVxTBqFQNx2mZ5Pfu7yJv5KFSmlUUpczqNIW0qlnOjS36uF5cPoWtj/AAtGxVKwY1OezMy9sx91zXW1uL9B43Vlc0HVScWcRoTSkdHznGrF4eN29NZ59TQ4bU6UodRjU90xDix3NBc2Hq1oaSLZjufe1FtFhawVOTjnLJWn7ipd0oVlTcYJtJve8rlwWzzI9xJpMgKzGqJmoed2XLBALn3Aa2xt8I0vc+C0XVOOu5a3kWugLut6PCj3Tws+tuWMt8d/LYSvhbRahRqZFFSYWF7wWgkXsBvpspNnTlCL1kUfaO9oXNaHcyzhfUgXEOhVGRrkaoR2HsokT3Xggg31t1B336KFdUpRm5NbGzp9B31CrbQoxl60Y7V0JxwroVSo0rHfU2ZO0LcoJF9M1zYbbqZZ0pQT1lvOb7SX1C6nTVGWdXOeW3H2IbxIoVSl69GqcSGexe4WeCLagDxGtxqol1SkpuWNh0OgL6hO2hQUvXSezzOzwfrctL9pSZlwaXuD4dz8RtYjx0Fhz16LdY1EswZX9qbKc9W4gspLD8OT+ZkxdgCXFQi1eJNMgwXuL3Z2kkE6kDX3rm5A0PJe17RaznrYRhozT8+6hbqk5TSwscUt2eWzf7zzwknqfK1OZp8N9y8gwnEWL2tzcuRsQcvj0XllKKlKJ72noVqlGlWa3Zyt+G8fDhnpzPOLuH81GrMWpsjwWQXuzudEcQW335WPdr3JXtG5uWVgy0X2gpxt4UHCTmlhJLOeXH3kvw/9HzOCBLSkYOhCG6F2jhl6tLiDt1seVlKparo4T2YxkoL3voaRc5wxLWUtXfyeM8eWziVJMYadEqAkKHFbNRLEv7Me60AgfETY77hVbo5lqweWd3DSajSdW5i6cc4Wd78ltRcMzSpp+B/olgBi+ziHa+mYMAtfx5q1dN9zqccYOBp3VNaR9Ifs6+t5ZKUGG6yap9GCC7tbZsmm3W97W77qo7metq42n0T+pWvc9/rrUzjPiXWKVNDA30TYdr7N2dr6ZslrX8eat+7fc6nHGPgfO3dU/wCo+kfp19by1slNSpqWD8Qw5iahlsRnvZT/ABNN2nUX3FxdVK1qM02tp9AqdxpK1lCEsxezPJrb8NhbFRl6PxCoI9liWI1af4obujm/MbHcHYqzkoXENjOHoVLrQ1y9eOx7Hya8H/MbmiDRuG0zT7zFZmYEOA3d4LibdzSBqel/VQ3ZuO2ckkdLHtJTrepb0pSm+GzHvzu/mwsKsQ5CuYJMOHFbDhRIbS2I8gAWsRm8xY+anTUalHfsZylrKtaaQTcG5Rk8peOU8e/YVFKzcPCuJIc1TYzY4Z8RaCAb3Dmi++mztr+Cq1JUqicXk7ypSlpC0lCtBwzuzhvwfv4Frz8vRMf0MCA/bVrh8UN3Qt+Y2PI7FWclTuIbGcPRqXeh7n1o+DXBrwf14ceKIPF4V1WHFJMeX7MfxEuBt1tlt+PmobsZrisHSR7VW8l7Etbls+/0I3XqdTZWdhyFFimYfs94HulxNgGf/Tvuo9SEU1GDyW9lc16lOVW4jqLguKS3t/zyLX4ZUeeotAdBqTcjnRC4NuCbZWjW3gVZ2lOUIYlzOH7Q3lG6uVKi8pRSz5t/UrXGWGqtT6lHnpmGeyMRzg8EEWc4keG/NV9ejOMnJrZk7DRWkratSp0oS9ZRSxx2LaRhRy5CAk2C8NVWq1CFPSjP3TIrczy4ADKQ46XudOg5qRQoznJSS2ZKbS2kre3pTpTl6zi8LbxyuhavECkTdaw46Up4Bfma4Am17crnS/irK5pynTxE4nQl3StbtVKrwsNFGVGRmaZOOk55uV7fibcG1wCNtNiFTSi4vD3n0mhXp16aqU3mL4lv8M8RtrdINMniDFhNtrrnZsD32+E+XVWtpW146r3r5HBdoNHO1r9/T2Rk/dL++9efIh+MOH87S4z5yltzy4Bf8QvDA1IN9wBzFz1UWvaSg247i/0X2gpXEY06zxU2Lwb8txLeFVDqNHlY76kws7Qtyg76Zrm3LdSbOlKCest5R9pL6hczpqjLOrnPLbj7EM4jUSpSlfjVOIw9k54LYg21A8wb9VEuqUlNyxsOg0De0KlrCgpesltXmTTD+IKdjTD7qNU3BsZzcrgbe8eT29TcA25EdFLpVY14akt5z19o+vou6VzRWYJ5XhzT+WeK8SBzfD7EkCcMCHBzi+j2ubYjrqRbzUN2lVPGDpqXaCxnT13PHg08/wA6E1FRkuHeFhTy5j5p13FrftHmejQLDWxNvSXrxtqer+o530erpq877DVJbMvkuC8Xt6ZKjixXxopixTdziSSeZOpKq28vLO7jFRiox3I8oZBAEAQBAEAQGWWmY8pGEaVe5jhs5pIPqF6m08o11KcKkdWaTXJ7USeQ4i4jkxlfEbEHSI0H8RYnzKkRvKseOSmr9nbGrtUXHo/vlHYgcWag1v8AxECET/dLm/O62q/lxRAn2ToP2ajXXD+xkfxamyPclmDxeT+gXvp7/wBJguyVPjVfuX3ObN8T8QR2lsEQYfe1hJ/zEj8Frle1HuwiZS7MWUHmWtLq/skRiqVqp1d2apRXxOYBOg8G7DyCjzqTn7TLm2sre2WKUEvn795oLAlBAEBmlpuZlHZpV72Hq1xHyXqk1uZrqUqdRYnFPqsm0+u1iI3K+ZjkdDFd/usu9nzZoVjap5VKPuX2OeSSblYEoIemwyem4cuZZkR4Yd2hxsfLZe60sYyanQpOeu4rPPCz7zDCiRIT88IkHqDbfQ/gvE8bjOUVJYksnlDIIAgCAIAgPcSPFitDYrnEDa5Jt4dEbbMIwjHLSxk8Alpu1DJrJnmZ2bmwBNRHvttmcTb1Xrk3vZrp0adP2IpdEkYu1idl2Vzlve19L7Xt1tzXmXjBnqx1tbG3meUMggCAIAgPcGNFgRBEgOLXDYtNj6hE2txhOEZrVkso9zM3Mzbg6be95Gxc4n5r1yb3s8p0qdNYhFLosGN0WI6GIbiSG7C+gvvYcl5kyUYptpbWeUMj3BixIEQRILi0jYg2PqETa3GMoRmsSWUZZmfnZtuWaiRHgcnOJ+ZXrnJ72a6dvSpvMIpdEka68NwQBAEAQHtkWIwWYSPAplmLjF70ffaI32nepXuWed3Dkjw5znHM43K8MkktiDXOYbsJHggaT3nsx4xFi53qUyzHUiuA9ojfad6le5Y7uHJHx0WI8We4nxK8yz1QityPCGRvit1ZsPs2zEe3TtHW9LrPvJ82RXZWzeXTjnojRcS45nbrAkpY2I+Ieh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122" name="AutoShape 100" descr="data:image/jpeg;base64,/9j/4AAQSkZJRgABAQAAAQABAAD/2wCEAAkGBwgHBhUIBxQUFhUXGSEaGBgYGCEfIRwhJSIcHiEeJB8gJigpICMvHSQcJDEhJSkrLi8vICQzODUvNygtLiwBCgoKDg0OGxAQGzEmICQtLC44MDQ3LDQsNzIvLC00LDU0NC80NC80LCwsNC4sNDYsNzQ0LCw0LCwvLCwsLCwsNP/AABEIAGwB0wMBEQACEQEDEQH/xAAcAAEAAgMBAQEAAAAAAAAAAAAABgcDBAUCAQj/xABFEAABAgQEAwUEBwQIBwEAAAABAAIDBAURBhIhMQdBURNhcYGRFCIysRU2UnOhssEWI0JyMzU3YpKiwtEkVITD0vDxU//EABsBAQACAwEBAAAAAAAAAAAAAAAEBQIDBgEH/8QAPhEAAgEDAAcECAUCBgIDAAAAAAECAwQRBRIhMUFRcQYTYYEUIjKRobHB0TM0QnLwFeEjNVKCsvGDwkRTYv/aAAwDAQACEQMRAD8AiK50+zBAEAQBAEAQBAEAQBAEAQBAEAQBAEAQBAEAQBAEAQBAEAQBAEAQBAEAQBAEAQBAEAQBAEAQBAEAQBAEAQBAEAQBAEAQBAEAQBAEAQBAEAQBAEAQBAEAQBAEAQBAEAQBAEAQBAEAQBAEAQBAEAQBAEAQBAEAQBAEAQBAEAQBAEAQBAEAQBAEAQBAEAQBAEAQBAEAQBAEAQBAEAQGWUl4k3NMloPxPcGjxJsPxXsVl4Rrq1FTg5y3JN+472O6HAw/WGyMte3ZNdc/xHUE92oOgW64pKnLVXIrNDX07yg6s9+s103YRHFoLcIAgCAIAgCAIAgCAIAgCAIAgCAIAgCAIAgCAIAgCAIAgCAIAgCAIAgCAIAgCAIAgCAIAgCAIAgCAIAgCAIAgCAIAgCAIAgOtIwI9FqMrUJ5pa0ubFb1LQ4a277G3VbIpwlGT6kCtOF1SrUaby0nF9Wi2+IeGv2ipAmJKxjQxmZ/eB3b+o7/ABKtLqj3kcrejhdB6S9CruFT2JbH4Pg/v/Yo9wLXZXaEKnPpCedqPiHoQBAEAQBAEAQBAEAQBAEAQBAEAQBAEAQBAEAQBAEAQGaVlZicjCBKMc9x2a0En0C9UXJ4RrqVYUo602kub2EinMC1anUGJVqjlhhlvcvdxu4N5aDe+63ytZxg5yKmlp22rXMbell5zt4bE3x2kXUcuggCAIAgCAIAgCAIAgCAIAgCAIAgCAIAgCAIAgCAIAgCA+sDS8B+gvqUPHnGwtji1QHxqbDqUkNIIyuaBszSx8Afn3KzvaWYqS4HDdmb9Rqyo1H7e1Px4+/6eJ74W4rbNyooc8f3jB+6J/iaP4fED8PApZ18rUe887R6KdObuqa9V7/B8+j+fU5PFjDLJSMK5JCzXm0UDk47O8+ffbqtd7Rw9dE7s1pN1I+i1HtS2dOXlw8OhXKgHWhAEAQFj4SwrTZDDxxLiNucBudkM7W5EjmXcgdNR5T6NCMYd5UOR0npWvWulZWjw84b8ePRLjx+vOfxJqMOJaRgS0OGNmZCbDoSCPwAWv0yXBLBLXZug1/iVJylzz/39SV0Cew/jaRiNnZaE2OxvvAAXI+01ws61+V9L96k05U66eY7SkvaF7oqpF06snBvZy6NbvuU8qs74IAgCAIAgCAIAgCAIAgCAIAgCAIAgCA36VWqlSA4U2I6HntmtbW17a+ZWcKkoeyyLc2VC5x30c4zjzLkx890Xh9FiP3LIZP+Nitbl5oPyPn+hYqOlIJcHL5MoxU59KCAIAgCAIAgCAk2DazLSs3Dp85Ky8ZsSIAXPYC8ZiG6ON9Bva3VSKFRJqLinllNpWzqVISrU6souMXsT9XZl7ub5lj40lqRh6iGflpOUc7MG2dCbbXwCn3ChThrKK9xyWialze3HdTrzSw3sk+BBpLGVIdEy1OmypadzCYGkeo19QocbiH6oI6Stoa5SzRuZ58W2v55M71fwDTKnSBVsK3BLc4ZclrxvYX1a7u2vpYLdUtYSjr0ysstP3FCv6Pe8HjPFe7Y1/3tKtVcdqd3BNG+nMRw5R4uwe/E/lG48zZvmt1vT7yokVml7z0S0lUW/cur+2/yOpxFj0WDPfRlDgw25D+8e0al32Aeg59+nLXZdOmnqwRC0DC7lT7+5m3rbk+XPz4eHUhyinQBAEAQBAEAQBAEAQBAZIECNMxhBl2uc47NaCSfABEm3hGE5xhFym8JcXuOrUsL1mlU0T9QhFjC4N1IvqCdQNtudltnQnCOtJEK30pa3FXuqU8vGfD+dC2+H+IIOIaCJeYsYkMZIjTrmFrB3eCN++/crS2qqpDD3o4XTej5WVzrw9mTyny8PL5YK9xxhmPhSqtqFMJEJzrw3DeG7fLf8Qeg7rmBcUXRlrR3HVaH0nDSFF0a3tJbVzW7P38epYRjPxlgAugtGeKy1joA9p/AZhceSn576js3s5VQWjNJpSfqxfwa+zwVDVsNVmjjNUIL2t+0NW/4m3A81VTozh7SO8tdJWtzspTTfLc/c9pyVrJwQBAX6JGBiLAzJOCQGxILQ09CACPRwFx3K71VUo4XFHy9152WkXUktsZvPjlvPvRSVaotQok17PUmFp5Hk7vB2Kp6lOVN4kj6LaXtC6hr0pZ+a6o94crUag1MTsEZvdc0tJtcEW+dj5L2lUdOWsjG/so3dHupPG1PPR/xHMWsmmWVlZicjdjKMc932WtJPoF6otvCNdSrClHWnJJc3sRuT9Cq1OhdtPQIrG/acw29dgspUpxWWjRRv7atLVp1E3yztOcsCWZZWVmJyOIEoxz3HZrQSfQL1RbeEa6lWFOOtNpLmzLDpk9FnjIwoT3RGkgsa0ki2h0C91JN6uNphK5oxpqrKSUXxzsMtQotUprc8/BisHVzSB67eS9lTnH2kYUL23rvFKab8HtNBYEonPD3BcxVJ1lSqLcsBpzAOH9IeQA+zzJ2Ow52mW1s5PWluOa05pqFCm6NJ5m9mz9P9+XLf1juIZKY+n5jsobrds+1mm1sx2WirF672cWW1jXh6NT1pLOrHj4I5L2OhuyRAQehWonJprKN2n0ap1NuaQgxIgHNrSR67LONOcvZRGr3tvQeKs0ur2mGdkZunxeynob4buj2kfNYyjKLw0bKNelWjrU5KS8Hk114bjZl6fOzMs+Zl4b3MYLucGmzfE7eSyUJNZSNM7ilCahKSTe5cWZqfRKpUmZ5CDFeOrWkj128l7GnOXso11723oPFWaT5NrJrTcpMyUbsZxj2O+y5pB9CsZRcXho3UqtOrHWpyTXNbTCvDYZZaWjzcXsZVjnuOzWgk+gXqTbwjXUqQpx1ptJc3sR0ouF69Ch9pElY9vuz+i2OhUX6WRI6Us5PCqx96Lax1pw6iX+xD/NDVncfgPy+hwuhv81j1l8pFHKnPpJnk5KbnovZSUN8R3RjS4/gvYxctiRqq1qdKOtUkkvF4NueoFYkIXazkCKxvNxYbDxOwWcqU4rLRoo6Qta0tWnUi3yysnNWsmGeSkpqfjiBJMc9x5NBJ8dOXevYxcnhI1Va1OjHXqSSXNmaSpFRn5l0tJwoj3NNnBrScvj02O69jTlJ4SNdW7oUYKdSaSe7L39DFPyM1Tpky08xzHjk4WXkouLw0Z0a9OtDXpyTXNGuvDcb1B/ryB96z8wWdP211RFvfy1T9svky3uLP1RP3jf1Vpe/hHB9mfzy/ayk1UH0Yvbhqx8HBUHt9PjIv0LnG/6q5tNlJZPmfaBqWkJ6vgvPCKSqkWFHqcWNL/C57i3wJJH4Kom05No+i28ZQowjLekk+uDtYXr8xSJSNKUqEXTEazWxAbloHJrALk7m9+nRbaNVwTUVtZX6RsIXM4VK88U4bWuD6vO7+/M4U3Lx5WZdAm2lrwfeDtwe9aZJp4ZZ0qkKkFKDynyMcOG+LEEOECSdAALk+S8SyZSkorLeEdb9lcQdl2nsse38hv6brb3FTfqsg/1Wyzq97H3o5MWHEgxDDjAtcNwRYjyWprG8nRkpLMXlHlDIIAgCAIAgCAlOCMHR8TRzFiksgMNnOG5O+VvfbnyuN1It7d1XngUml9MQsYqKWZvcuHV/zaXNR6LTqLL9jTYbWDmeZ8XblW8KcYLEUfPrq9r3UtatLPy8kZqnIS9UkHyM4LseLEfIjvBsQeoXs4KcdVmu3uJ29WNWm8NFHR4VTwFigFp1bq07CIw9e48xyI7gVTNTt6h9IhO30vZ7ePvi/wC3xXUuCMZHFmFC5usONDJHVp/3a4eoVq9WtT8GcFBVdHXqT9qD96+zRqcOqfHpuE4UKaBa513kHcXOn4WNljawcaaTN+nbiFe9nKDylhZ6b/iSUgEWKkFOQLGnD2Vn4Dp2iNEOMNSwaNf3W2a7oRp13uIVxaKSzDedPontDUoyVO4eYc+K+6+PLkU+5pa7K7QjcKqO+TTWUfEPSX4IxvHw5/wk0DEgE3yj4mHmW35dWnnrpreVb3Lp7HuKHS+hIXv+JB6s+fB9fv8APZi15CqUPFMkWQHQ4rT8UNw1Hi06jx9FZxnTqrZtOHr2t3o+onJOL4NbvJogmNeHLJaA6oYfvYauhE3sOZadz1ym56dFCuLPC1oe46bRHaNzkqN1ve6X3+68+ZXEtC7eZbBuBmcBc8rm11ASy8HW1JakHLGcLJZmNY0TA9OgU7DlofaBxiRLAvcW5dydtyflYaKwuH3EVGnsz7zj9EwWlatStd+tq4wv0rOeHl98nT4YYgm6/IxpOrHtCy2rgPea7MCD1259VstKsqialtIXaLR9KzqQqUFq62dnJrG1e8rXGFOg0nE8aSl/ga64HQEB1vK9lX14KFRxR1+i7iVzZwqy3tfJ4+hanDOpydSpsT2KXhwAxwFma3FtLk6k95VlaTjKLwsHFdoLarQqx7yo55WdvDotyRFMR4ymaJWY8jQYbIX7xxiRCMznuJJJ10AubAa2Hoo1W4dObjBY2l3YaGhdW9OrcycvVWFuSWNnnzJbgXEBxdR4sGqsYXNOV4t7rmuGht5H0Uq3q99FqRRaZ0f/AE2vCVFvD2rmmipa1KuoOJYkCBb91Fuy+ugN23B30tcKrqR7uo0uDO6tKqu7SMpfqjt4eDLd4bVufrtGiTNTcHOEUtFmgaZWm2gHMlWlpUlUg3LmcJp+yo2lxGFFYTjni+L5kFrWPsRylZjy0CKA1kV7Wjs26AOIHLoodS6qqbSfE6S00BY1LenOUNrjF73xS8TXwLT4WKsWPi1k59DFcNs5u0W05a7DpbZY28FVqZn1N2mbiWj7KMbdY2qK8Fh/HZ9TLifGFbkq9Ek6e8QYcF5YxjA3LYGwNra3Gttl7WuKkZtReEjDR+h7SrbRqVY68prLbznL+xPKxCg4p4f+1zTRn7HtWn7Lw2+nQEgjwKmzSq0Mvlk5i1nLR+k+7g9mtq9U3/H1Kdos9LU+c9om4LI4A0Y8kC+mpA30vodNe5VVOSi8tZO/u6FStT1ITcPFb8fQvGdmpSLgkzsaF+6MARDCBsLZQ7JcbDlcK4lKLpazWzG4+b0aVWOkO6jP1lNrW38cZ+pWbOJdbhRwZdsFkNughBnugchffbpbwVf6ZUT2YxyOwfZq0lF67k5P9WdufkTnGcnKYkwR9J5bObCEaGTu3QOLb940I2vY8lMrxVWjreGTm9E1qljpHuM7HLUfJ7cJ+/8Am0p6j06NV6pDp8t8T3W8BuT4AXPkqqnBzkoo766uYW1GVae6K/6972FpYlm5Xh7QGSVDaBGi3Gci50td56m5FgdNe6ysqslbwUYb2cVo+jU0zcyq3L9SPDht3JeHN7/fkgMvjXEcCbEx7Q9xvctdq092Xb0soSuaqecnUVNC2M4andpeK3+/7lqcQYhjYBjRTpmbDPq9hVlcvNFvp8zidBx1dJwjycv+LKdw7SItcrMOnwdMx1P2WjUn0/GwVTSpupNRR399dxtKEq0uHxfAsrF8WcwxT4dGwjBe3MMz4jGFx6D3gPiOtzuLCysa7lSioUkchouNK/qyub6aeNiTeF7s7kafD+s4kNZEhWmx3wogPvRGO90gE/ERsbWseoWFtUq6+rPOGb9N2dh3Dq27ipRxsTW1Z5LlvONxJoMnQa7Dmpdg7KL7xhg2F2kZmi2wII22ubclpuqUac01uZYaAv6t3bSpzl68dmd+/OG+bXxJ7w4qUtVKG6LKwIcANiFmVmxsGm5031tr0U61mpwylg5jT1tO3uFGdRzys5fV/Yh9Sxy7Ds6+mYehQ8rXu7R8QEl77+8dCLC9xz0A2USdz3bcYIv7fQavaca91N5aWEsYSxsW1Pht6kYxlW4WIKsJ+E0tvDaHA8nAa26i+xUevVVSWsi50VYys6DpSefWeOnDzOEtJZm9Qf68gfes/MFnT9tdURb38tU/bL5MuviFLSU3h0wqjG7Bmdvv5C/XWwsPmre5jFwxJ4Pneg6tWnda1KGu8PZlL4siuGOHdGngJ0zXtEMG1mNyAkbgm5PloVGo2kJetrZRd6Q7RXVL/C7rUl4vPu2Y+ZpY7xtHex9Ap0IwGN/dvvYOIGmUAaNbbpe46DfC4uXtpxWCRobQkE43dWWu3tXLq87W/k/Er1QTqy6OGFSkKhKxWSEsyB2ZaLtOYuBva7iLk6c1bWk4yT1Y4wfPO0NtWozg6tVz1s79mMY3LdxK4x21z8ZzDGAkl9gBz0CgXH4rOu0M0rCm3y+rLBhU6W4fYRdUGta6ZLQC46+86wyj+6N9LXt6TlBW9LW4nKyuammb5UctU87vBcer+GSu4OM8RQp32v2iITe+Um7T3ZNvQBQFcVU85OrloaxlT7vu1jnx9+8s6ap0hxAwsyeDQyMWnK7m1wuC0nm2/XkbqxcI3FPW4nHU7itoa9dLOYZ2rmnx64+OwpaNCiQIzoMYWc0kEdCNCPVVDWHhn0OE1OKlHc9p4QyCAIAgCAIC/OHYgDB0v7NtlN/5sxzfjdXVrjulg+Yad1/T6mvzXuwsfAkakFQEBHsbYbhYjpBhAARWXMJ3Q/Z8DsfI8louKKqxxxLXRGkpWVdS/S9jXhz6r+3E4vCB0cYeiQo1xljEAHl7rbju1+a02OdRp8yw7UqHpUZR4xXzeCdqac0EAQH54xg6A/FMy6V+HtXet9fxuqKvjvJY5n1bRamrOkp79Vf2+Bx1qLA6WIaNGoVSMlHN/da4OAsCCAfnceS2Vabpy1WQ7G8jd0e9js2tY6P+M0ZePGlowjSznNcNnNJBHgRstabTyiTOEZxcZrKfB7i7OG+Jo+IaY9k7rFhEBzrfEDex8dCDbp3q4tazqR270fOtPaMhZVk6fsyzhcmt66bUVFiCWazEkeVkxcCM9rWtH94gAD8FV1Y/4jS5nd2VVu0p1Kj/AEpt+W8k0xhFsjKiqY2mXNLtmN9+I7TbMbgH1G2qkO31VrVpfcp4aXdafcaOpJ44vZFeS/s/AlPDGdpMxHjwaNAMJrQy7nOLnvvm1PIbbDqpNpKDbUFgpe0NG5hGnK4qazediWEt27n1ZAuJP11mPFv5GKFdfiv+cDptAf5fT8/+TJpwX/qyY/nb8lLsPZZz/az8an0fzIBjX62TP3rlBuPxZdTqNEfkqX7UTjgp/QzXjD/1qZYbpeRzfa32qX+76EN4gfXGY/nH5Qotz+LI6DQn5Cl0+rLB4NfVyL98fyMU6w/DfU5XtX+bh+xfNlYYl+scz99E/O5V1X8SXVnZ6P8AylL9kfkjJhql1WrVD2ajZg4g5nBxaA075iOXdzSlCc5YgYaQure3pa9xuzsWMvPh4ndn6PhrDEUwau+JNRxvCh+4wabOdv6a9y3yp0qWyTy+RW0by/v1rUIqnB/qe1+S3e/3ljyceHM8PzGgsENpl3kMbs0ZXaaqfFp0MpY2HI1YShpPVlLWamtvPaihVSn08vKb/su/6Nv5AriX5f8A2/Q+bUv85/8AK/8AkyjVTn0kvJv9lv8A0f8A21cf/H/2/Q+bP/Of/L/7EB4SNYcW3fuITsvjp+l1CsvxfI6ftO36Ds/1L6/U6XGhjxUpeIfhLHAeIOvzC2X69ZETsnJd1UXHK+X/AGVyoB1peOOf7Oon8kP80NXFx+A/L6HzbQ3+ax6y+UiD8Hsv7Uvzf/i63jmZ+l1DsfxPI6TtTn0OOP8AUvkzucTq9XKJV4Yp0Ushvh7ANPvAm+4PItW67q1ISWq9hW9nrC0uqEu9hmSl47mljc+pDf27xP8A8y7/AAs/8VE9Kq8zoP6Fo/8A+v4v7nOrFeqlbDRVIhfkvluALXtfYDoFhOrOftMl2thb2ue5jjO/fw6locGvq3F+/P5IasbH8N9fscZ2r/Nw/YvnIq3EX1gmPvn/AJiq2r7b6s7Sx/K0/wBsfkjnrAlhAb1B/ryB96z8wWdP211RFvfy1T9svky3uLP1RP3jf1Vpe/hHB9mfzy/ayBcN8S/QdX9nmjaDFIDrnRp5O/Q92vJQrWt3csPczqNP6N9Loa8F68d3iuK+q8epKuLGGfaZf6ckx7zBaKAN28neXPu/lUm9o5Wuik7NaT1Jei1Hsfs9eXn8+pUyrDuS0uCn9FNeMP8A1qxsN0vI4rtd7VL/AHfQj1ZLW8U80Tb2mHfwuxaKn5nzRa2ib0Nhb+7l8mTni5BfEwlnbs2K0nw95vzIU29WaXmc32Ymo32Hxi18n9ClVUH0QuLg29zsNxGnYRjb/CxWtj+G+pwHapJXcX/+V82Vxjbsv2tmew27V3r/ABf5rqvuMd7LHM63RGt6DS1v9K93D4HEWosggCAIAgCAluBcZRMNxTLzIL4DjcgbtP2h+o/9Mm3uHSeHuKLTOho30deDxNe5rky5aVVpCry/tFNiNe3nY6juI3B7iraFSM1mLPn1zaVraepVi0/5u5+RurMjhAYJOTgSUMw5ZuUFznHvLiXE+p/RYxio7jZVrTqtObzhJeSWEZ1kazxFiQ4MMxIpDQNSSbAea8bxvMoxcniKyyusacRoEKC6Qw+7M86GKNm/y9T37DlflBr3iS1Ye86zRPZycpKrdLC/08X15Lw39CqFWHcBAXdizCkDFdKhzEm5oisaA117tcPskjlfUHlr1VvWoKtFNbz5zozSs9H1pQqJ6re1cU+aK4/YDE/b9l2HnnZbxvdQPRKucYOt/r+j9XW7z4PPyJhIxZDhvQXw472RJuJrkab62IaDzDRqbm17mylRcbaDy8yZQVoVtN3MXGLjSjxfx834btmSAYaqMOVxTBqFQNx2mZ5Pfu7yJv5KFSmlUUpczqNIW0qlnOjS36uF5cPoWtj/AAtGxVKwY1OezMy9sx91zXW1uL9B43Vlc0HVScWcRoTSkdHznGrF4eN29NZ59TQ4bU6UodRjU90xDix3NBc2Hq1oaSLZjufe1FtFhawVOTjnLJWn7ipd0oVlTcYJtJve8rlwWzzI9xJpMgKzGqJmoed2XLBALn3Aa2xt8I0vc+C0XVOOu5a3kWugLut6PCj3Tws+tuWMt8d/LYSvhbRahRqZFFSYWF7wWgkXsBvpspNnTlCL1kUfaO9oXNaHcyzhfUgXEOhVGRrkaoR2HsokT3Xggg31t1B336KFdUpRm5NbGzp9B31CrbQoxl60Y7V0JxwroVSo0rHfU2ZO0LcoJF9M1zYbbqZZ0pQT1lvOb7SX1C6nTVGWdXOeW3H2IbxIoVSl69GqcSGexe4WeCLagDxGtxqol1SkpuWNh0OgL6hO2hQUvXSezzOzwfrctL9pSZlwaXuD4dz8RtYjx0Fhz16LdY1EswZX9qbKc9W4gspLD8OT+ZkxdgCXFQi1eJNMgwXuL3Z2kkE6kDX3rm5A0PJe17RaznrYRhozT8+6hbqk5TSwscUt2eWzf7zzwknqfK1OZp8N9y8gwnEWL2tzcuRsQcvj0XllKKlKJ72noVqlGlWa3Zyt+G8fDhnpzPOLuH81GrMWpsjwWQXuzudEcQW335WPdr3JXtG5uWVgy0X2gpxt4UHCTmlhJLOeXH3kvw/9HzOCBLSkYOhCG6F2jhl6tLiDt1seVlKparo4T2YxkoL3voaRc5wxLWUtXfyeM8eWziVJMYadEqAkKHFbNRLEv7Me60AgfETY77hVbo5lqweWd3DSajSdW5i6cc4Wd78ltRcMzSpp+B/olgBi+ziHa+mYMAtfx5q1dN9zqccYOBp3VNaR9Ifs6+t5ZKUGG6yap9GCC7tbZsmm3W97W77qo7metq42n0T+pWvc9/rrUzjPiXWKVNDA30TYdr7N2dr6ZslrX8eat+7fc6nHGPgfO3dU/wCo+kfp19by1slNSpqWD8Qw5iahlsRnvZT/ABNN2nUX3FxdVK1qM02tp9AqdxpK1lCEsxezPJrb8NhbFRl6PxCoI9liWI1af4obujm/MbHcHYqzkoXENjOHoVLrQ1y9eOx7Hya8H/MbmiDRuG0zT7zFZmYEOA3d4LibdzSBqel/VQ3ZuO2ckkdLHtJTrepb0pSm+GzHvzu/mwsKsQ5CuYJMOHFbDhRIbS2I8gAWsRm8xY+anTUalHfsZylrKtaaQTcG5Rk8peOU8e/YVFKzcPCuJIc1TYzY4Z8RaCAb3Dmi++mztr+Cq1JUqicXk7ypSlpC0lCtBwzuzhvwfv4Frz8vRMf0MCA/bVrh8UN3Qt+Y2PI7FWclTuIbGcPRqXeh7n1o+DXBrwf14ceKIPF4V1WHFJMeX7MfxEuBt1tlt+PmobsZrisHSR7VW8l7Etbls+/0I3XqdTZWdhyFFimYfs94HulxNgGf/Tvuo9SEU1GDyW9lc16lOVW4jqLguKS3t/zyLX4ZUeeotAdBqTcjnRC4NuCbZWjW3gVZ2lOUIYlzOH7Q3lG6uVKi8pRSz5t/UrXGWGqtT6lHnpmGeyMRzg8EEWc4keG/NV9ejOMnJrZk7DRWkratSp0oS9ZRSxx2LaRhRy5CAk2C8NVWq1CFPSjP3TIrczy4ADKQ46XudOg5qRQoznJSS2ZKbS2kre3pTpTl6zi8LbxyuhavECkTdaw46Up4Bfma4Am17crnS/irK5pynTxE4nQl3StbtVKrwsNFGVGRmaZOOk55uV7fibcG1wCNtNiFTSi4vD3n0mhXp16aqU3mL4lv8M8RtrdINMniDFhNtrrnZsD32+E+XVWtpW146r3r5HBdoNHO1r9/T2Rk/dL++9efIh+MOH87S4z5yltzy4Bf8QvDA1IN9wBzFz1UWvaSg247i/0X2gpXEY06zxU2Lwb8txLeFVDqNHlY76kws7Qtyg76Zrm3LdSbOlKCest5R9pL6hczpqjLOrnPLbj7EM4jUSpSlfjVOIw9k54LYg21A8wb9VEuqUlNyxsOg0De0KlrCgpesltXmTTD+IKdjTD7qNU3BsZzcrgbe8eT29TcA25EdFLpVY14akt5z19o+vou6VzRWYJ5XhzT+WeK8SBzfD7EkCcMCHBzi+j2ubYjrqRbzUN2lVPGDpqXaCxnT13PHg08/wA6E1FRkuHeFhTy5j5p13FrftHmejQLDWxNvSXrxtqer+o530erpq877DVJbMvkuC8Xt6ZKjixXxopixTdziSSeZOpKq28vLO7jFRiox3I8oZBAEAQBAEAQGWWmY8pGEaVe5jhs5pIPqF6m08o11KcKkdWaTXJ7USeQ4i4jkxlfEbEHSI0H8RYnzKkRvKseOSmr9nbGrtUXHo/vlHYgcWag1v8AxECET/dLm/O62q/lxRAn2ToP2ajXXD+xkfxamyPclmDxeT+gXvp7/wBJguyVPjVfuX3ObN8T8QR2lsEQYfe1hJ/zEj8Frle1HuwiZS7MWUHmWtLq/skRiqVqp1d2apRXxOYBOg8G7DyCjzqTn7TLm2sre2WKUEvn795oLAlBAEBmlpuZlHZpV72Hq1xHyXqk1uZrqUqdRYnFPqsm0+u1iI3K+ZjkdDFd/usu9nzZoVjap5VKPuX2OeSSblYEoIemwyem4cuZZkR4Yd2hxsfLZe60sYyanQpOeu4rPPCz7zDCiRIT88IkHqDbfQ/gvE8bjOUVJYksnlDIIAgCAIAgPcSPFitDYrnEDa5Jt4dEbbMIwjHLSxk8Alpu1DJrJnmZ2bmwBNRHvttmcTb1Xrk3vZrp0adP2IpdEkYu1idl2Vzlve19L7Xt1tzXmXjBnqx1tbG3meUMggCAIAgPcGNFgRBEgOLXDYtNj6hE2txhOEZrVkso9zM3Mzbg6be95Gxc4n5r1yb3s8p0qdNYhFLosGN0WI6GIbiSG7C+gvvYcl5kyUYptpbWeUMj3BixIEQRILi0jYg2PqETa3GMoRmsSWUZZmfnZtuWaiRHgcnOJ+ZXrnJ72a6dvSpvMIpdEka68NwQBAEAQHtkWIwWYSPAplmLjF70ffaI32nepXuWed3Dkjw5znHM43K8MkktiDXOYbsJHggaT3nsx4xFi53qUyzHUiuA9ojfad6le5Y7uHJHx0WI8We4nxK8yz1QityPCGRvit1ZsPs2zEe3TtHW9LrPvJ82RXZWzeXTjnojRcS45nbrAkpY2I+Ieh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AQBAEB/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126" name="Picture 102" descr="http://www.sanpablo.com.ar/comprar/img/Santander_Rio.png"/>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1711473" y="5029143"/>
            <a:ext cx="1189692" cy="274168"/>
          </a:xfrm>
          <a:prstGeom prst="rect">
            <a:avLst/>
          </a:prstGeom>
          <a:noFill/>
          <a:extLst>
            <a:ext uri="{909E8E84-426E-40dd-AFC4-6F175D3DCCD1}">
              <a14:hiddenFill xmlns:a14="http://schemas.microsoft.com/office/drawing/2010/main" xmlns="">
                <a:solidFill>
                  <a:srgbClr val="FFFFFF"/>
                </a:solidFill>
              </a14:hiddenFill>
            </a:ext>
          </a:extLst>
        </p:spPr>
      </p:pic>
      <p:pic>
        <p:nvPicPr>
          <p:cNvPr id="1128" name="Picture 104" descr="Edeno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7698588" y="4093713"/>
            <a:ext cx="983806" cy="239803"/>
          </a:xfrm>
          <a:prstGeom prst="rect">
            <a:avLst/>
          </a:prstGeom>
          <a:noFill/>
          <a:extLst>
            <a:ext uri="{909E8E84-426E-40dd-AFC4-6F175D3DCCD1}">
              <a14:hiddenFill xmlns:a14="http://schemas.microsoft.com/office/drawing/2010/main" xmlns="">
                <a:solidFill>
                  <a:srgbClr val="FFFFFF"/>
                </a:solidFill>
              </a14:hiddenFill>
            </a:ext>
          </a:extLst>
        </p:spPr>
      </p:pic>
      <p:pic>
        <p:nvPicPr>
          <p:cNvPr id="1130" name="Picture 106" descr="Telecom"/>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7725016" y="4391568"/>
            <a:ext cx="981165" cy="606538"/>
          </a:xfrm>
          <a:prstGeom prst="rect">
            <a:avLst/>
          </a:prstGeom>
          <a:noFill/>
          <a:extLst>
            <a:ext uri="{909E8E84-426E-40dd-AFC4-6F175D3DCCD1}">
              <a14:hiddenFill xmlns:a14="http://schemas.microsoft.com/office/drawing/2010/main" xmlns="">
                <a:solidFill>
                  <a:srgbClr val="FFFFFF"/>
                </a:solidFill>
              </a14:hiddenFill>
            </a:ext>
          </a:extLst>
        </p:spPr>
      </p:pic>
      <p:pic>
        <p:nvPicPr>
          <p:cNvPr id="1132" name="Picture 108" descr="Banco Hipotecario"/>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1788037" y="5352150"/>
            <a:ext cx="1017909" cy="380431"/>
          </a:xfrm>
          <a:prstGeom prst="rect">
            <a:avLst/>
          </a:prstGeom>
          <a:noFill/>
          <a:extLst>
            <a:ext uri="{909E8E84-426E-40dd-AFC4-6F175D3DCCD1}">
              <a14:hiddenFill xmlns:a14="http://schemas.microsoft.com/office/drawing/2010/main" xmlns="">
                <a:solidFill>
                  <a:srgbClr val="FFFFFF"/>
                </a:solidFill>
              </a14:hiddenFill>
            </a:ext>
          </a:extLst>
        </p:spPr>
      </p:pic>
      <p:pic>
        <p:nvPicPr>
          <p:cNvPr id="1134" name="Picture 110" descr="AFAP Sura"/>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1780953" y="6122431"/>
            <a:ext cx="1131635" cy="235758"/>
          </a:xfrm>
          <a:prstGeom prst="rect">
            <a:avLst/>
          </a:prstGeom>
          <a:noFill/>
          <a:extLst>
            <a:ext uri="{909E8E84-426E-40dd-AFC4-6F175D3DCCD1}">
              <a14:hiddenFill xmlns:a14="http://schemas.microsoft.com/office/drawing/2010/main" xmlns="">
                <a:solidFill>
                  <a:srgbClr val="FFFFFF"/>
                </a:solidFill>
              </a14:hiddenFill>
            </a:ext>
          </a:extLst>
        </p:spPr>
      </p:pic>
      <p:pic>
        <p:nvPicPr>
          <p:cNvPr id="1136" name="Picture 112" descr="Monsanto"/>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3225452" y="4468981"/>
            <a:ext cx="1232591" cy="412917"/>
          </a:xfrm>
          <a:prstGeom prst="rect">
            <a:avLst/>
          </a:prstGeom>
          <a:noFill/>
          <a:extLst>
            <a:ext uri="{909E8E84-426E-40dd-AFC4-6F175D3DCCD1}">
              <a14:hiddenFill xmlns:a14="http://schemas.microsoft.com/office/drawing/2010/main" xmlns="">
                <a:solidFill>
                  <a:srgbClr val="FFFFFF"/>
                </a:solidFill>
              </a14:hiddenFill>
            </a:ext>
          </a:extLst>
        </p:spPr>
      </p:pic>
      <p:pic>
        <p:nvPicPr>
          <p:cNvPr id="1138" name="Picture 114" descr="Conaprole"/>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6422061" y="5566372"/>
            <a:ext cx="716060" cy="477373"/>
          </a:xfrm>
          <a:prstGeom prst="rect">
            <a:avLst/>
          </a:prstGeom>
          <a:noFill/>
          <a:extLst>
            <a:ext uri="{909E8E84-426E-40dd-AFC4-6F175D3DCCD1}">
              <a14:hiddenFill xmlns:a14="http://schemas.microsoft.com/office/drawing/2010/main" xmlns="">
                <a:solidFill>
                  <a:srgbClr val="FFFFFF"/>
                </a:solidFill>
              </a14:hiddenFill>
            </a:ext>
          </a:extLst>
        </p:spPr>
      </p:pic>
      <p:pic>
        <p:nvPicPr>
          <p:cNvPr id="1140" name="Picture 116" descr="Cresta Roja"/>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3377398" y="4894062"/>
            <a:ext cx="785475" cy="523650"/>
          </a:xfrm>
          <a:prstGeom prst="rect">
            <a:avLst/>
          </a:prstGeom>
          <a:noFill/>
          <a:extLst>
            <a:ext uri="{909E8E84-426E-40dd-AFC4-6F175D3DCCD1}">
              <a14:hiddenFill xmlns:a14="http://schemas.microsoft.com/office/drawing/2010/main" xmlns="">
                <a:solidFill>
                  <a:srgbClr val="FFFFFF"/>
                </a:solidFill>
              </a14:hiddenFill>
            </a:ext>
          </a:extLst>
        </p:spPr>
      </p:pic>
      <p:pic>
        <p:nvPicPr>
          <p:cNvPr id="1142" name="Picture 118" descr="PAMI"/>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7773773" y="4915741"/>
            <a:ext cx="848423" cy="565615"/>
          </a:xfrm>
          <a:prstGeom prst="rect">
            <a:avLst/>
          </a:prstGeom>
          <a:noFill/>
          <a:extLst>
            <a:ext uri="{909E8E84-426E-40dd-AFC4-6F175D3DCCD1}">
              <a14:hiddenFill xmlns:a14="http://schemas.microsoft.com/office/drawing/2010/main" xmlns="">
                <a:solidFill>
                  <a:srgbClr val="FFFFFF"/>
                </a:solidFill>
              </a14:hiddenFill>
            </a:ext>
          </a:extLst>
        </p:spPr>
      </p:pic>
      <p:pic>
        <p:nvPicPr>
          <p:cNvPr id="1144" name="Picture 120" descr="Terminal Puerto Rosario"/>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7699914" y="5304741"/>
            <a:ext cx="996140" cy="664093"/>
          </a:xfrm>
          <a:prstGeom prst="rect">
            <a:avLst/>
          </a:prstGeom>
          <a:noFill/>
          <a:extLst>
            <a:ext uri="{909E8E84-426E-40dd-AFC4-6F175D3DCCD1}">
              <a14:hiddenFill xmlns:a14="http://schemas.microsoft.com/office/drawing/2010/main" xmlns="">
                <a:solidFill>
                  <a:srgbClr val="FFFFFF"/>
                </a:solidFill>
              </a14:hiddenFill>
            </a:ext>
          </a:extLst>
        </p:spPr>
      </p:pic>
      <p:pic>
        <p:nvPicPr>
          <p:cNvPr id="1148" name="Picture 124" descr="Senasa"/>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7904808" y="5878928"/>
            <a:ext cx="676476" cy="450984"/>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16 Imagen"/>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6510563" y="6011570"/>
            <a:ext cx="519789" cy="384365"/>
          </a:xfrm>
          <a:prstGeom prst="rect">
            <a:avLst/>
          </a:prstGeom>
        </p:spPr>
      </p:pic>
      <p:pic>
        <p:nvPicPr>
          <p:cNvPr id="18" name="17 Imagen"/>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3427025" y="5447761"/>
            <a:ext cx="676275" cy="414338"/>
          </a:xfrm>
          <a:prstGeom prst="rect">
            <a:avLst/>
          </a:prstGeom>
        </p:spPr>
      </p:pic>
      <p:pic>
        <p:nvPicPr>
          <p:cNvPr id="19" name="18 Imagen"/>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7726951" y="3623589"/>
            <a:ext cx="942065" cy="340190"/>
          </a:xfrm>
          <a:prstGeom prst="rect">
            <a:avLst/>
          </a:prstGeom>
        </p:spPr>
      </p:pic>
      <p:pic>
        <p:nvPicPr>
          <p:cNvPr id="21" name="20 Imagen"/>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337909" y="6019569"/>
            <a:ext cx="953978" cy="351913"/>
          </a:xfrm>
          <a:prstGeom prst="rect">
            <a:avLst/>
          </a:prstGeom>
        </p:spPr>
      </p:pic>
    </p:spTree>
    <p:extLst>
      <p:ext uri="{BB962C8B-B14F-4D97-AF65-F5344CB8AC3E}">
        <p14:creationId xmlns:p14="http://schemas.microsoft.com/office/powerpoint/2010/main" val="389912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422739"/>
            <a:ext cx="9144000" cy="492443"/>
          </a:xfrm>
        </p:spPr>
        <p:txBody>
          <a:bodyPr/>
          <a:lstStyle/>
          <a:p>
            <a:r>
              <a:rPr lang="es-ES" dirty="0" smtClean="0"/>
              <a:t>¿</a:t>
            </a:r>
            <a:r>
              <a:rPr lang="es-MX" dirty="0" smtClean="0"/>
              <a:t>Qué es lo que hace diferente a QlikView</a:t>
            </a:r>
            <a:r>
              <a:rPr lang="es-MX" sz="2000" baseline="60000" dirty="0" smtClean="0"/>
              <a:t>®</a:t>
            </a:r>
            <a:r>
              <a:rPr lang="es-MX" dirty="0" smtClean="0"/>
              <a:t>?</a:t>
            </a:r>
            <a:endParaRPr lang="es-MX" dirty="0"/>
          </a:p>
        </p:txBody>
      </p:sp>
    </p:spTree>
    <p:extLst>
      <p:ext uri="{BB962C8B-B14F-4D97-AF65-F5344CB8AC3E}">
        <p14:creationId xmlns:p14="http://schemas.microsoft.com/office/powerpoint/2010/main" val="1952959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392859"/>
            <a:ext cx="9144000" cy="861774"/>
          </a:xfrm>
          <a:prstGeom prst="rect">
            <a:avLst/>
          </a:prstGeom>
          <a:noFill/>
        </p:spPr>
        <p:txBody>
          <a:bodyPr wrap="square" lIns="0" tIns="0" rIns="0" bIns="0" rtlCol="0">
            <a:spAutoFit/>
          </a:bodyPr>
          <a:lstStyle/>
          <a:p>
            <a:pPr algn="ctr"/>
            <a:r>
              <a:rPr lang="es-MX" sz="2800" b="1" dirty="0" smtClean="0">
                <a:solidFill>
                  <a:srgbClr val="8C8C8C"/>
                </a:solidFill>
                <a:cs typeface="Arial"/>
              </a:rPr>
              <a:t>QlikView</a:t>
            </a:r>
            <a:r>
              <a:rPr lang="es-MX" b="1" baseline="60000" dirty="0" smtClean="0">
                <a:solidFill>
                  <a:srgbClr val="8C8C8C"/>
                </a:solidFill>
                <a:cs typeface="Arial"/>
              </a:rPr>
              <a:t>®</a:t>
            </a:r>
            <a:r>
              <a:rPr lang="es-MX" sz="2800" b="1" dirty="0" smtClean="0">
                <a:solidFill>
                  <a:srgbClr val="8C8C8C"/>
                </a:solidFill>
                <a:cs typeface="Arial"/>
              </a:rPr>
              <a:t>: El balance perfecto que provee </a:t>
            </a:r>
          </a:p>
          <a:p>
            <a:pPr algn="ctr"/>
            <a:r>
              <a:rPr lang="es-MX" sz="2800" b="1" dirty="0" smtClean="0">
                <a:solidFill>
                  <a:schemeClr val="accent1"/>
                </a:solidFill>
                <a:cs typeface="Arial"/>
              </a:rPr>
              <a:t>Máximo Valor de Decisión</a:t>
            </a:r>
            <a:endParaRPr lang="es-MX" sz="2800" b="1" dirty="0">
              <a:solidFill>
                <a:schemeClr val="accent1"/>
              </a:solidFill>
              <a:cs typeface="Arial"/>
            </a:endParaRPr>
          </a:p>
        </p:txBody>
      </p:sp>
      <p:pic>
        <p:nvPicPr>
          <p:cNvPr id="5" name="Picture 4" descr="ScaleGraphic.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859" y="2961007"/>
            <a:ext cx="8312174" cy="2255370"/>
          </a:xfrm>
          <a:prstGeom prst="rect">
            <a:avLst/>
          </a:prstGeom>
        </p:spPr>
      </p:pic>
      <p:sp>
        <p:nvSpPr>
          <p:cNvPr id="6" name="TextBox 5"/>
          <p:cNvSpPr txBox="1"/>
          <p:nvPr/>
        </p:nvSpPr>
        <p:spPr>
          <a:xfrm>
            <a:off x="488897" y="1840100"/>
            <a:ext cx="2422425" cy="1107996"/>
          </a:xfrm>
          <a:prstGeom prst="rect">
            <a:avLst/>
          </a:prstGeom>
          <a:noFill/>
        </p:spPr>
        <p:txBody>
          <a:bodyPr wrap="square" lIns="0" tIns="0" rIns="0" bIns="0" rtlCol="0">
            <a:spAutoFit/>
          </a:bodyPr>
          <a:lstStyle/>
          <a:p>
            <a:pPr algn="ctr"/>
            <a:r>
              <a:rPr lang="es-MX" sz="2400" b="1" dirty="0" smtClean="0">
                <a:solidFill>
                  <a:schemeClr val="bg2"/>
                </a:solidFill>
                <a:cs typeface="Arial"/>
              </a:rPr>
              <a:t>Descriptivo Reportes &amp; Visualizaciones</a:t>
            </a:r>
            <a:endParaRPr lang="es-MX" sz="2400" b="1" dirty="0">
              <a:solidFill>
                <a:schemeClr val="bg2"/>
              </a:solidFill>
              <a:cs typeface="Arial"/>
            </a:endParaRPr>
          </a:p>
        </p:txBody>
      </p:sp>
      <p:sp>
        <p:nvSpPr>
          <p:cNvPr id="7" name="TextBox 6"/>
          <p:cNvSpPr txBox="1"/>
          <p:nvPr/>
        </p:nvSpPr>
        <p:spPr>
          <a:xfrm>
            <a:off x="6464595" y="3176045"/>
            <a:ext cx="2541182" cy="1107996"/>
          </a:xfrm>
          <a:prstGeom prst="rect">
            <a:avLst/>
          </a:prstGeom>
          <a:noFill/>
        </p:spPr>
        <p:txBody>
          <a:bodyPr wrap="square" lIns="0" tIns="0" rIns="0" bIns="0" rtlCol="0">
            <a:spAutoFit/>
          </a:bodyPr>
          <a:lstStyle/>
          <a:p>
            <a:pPr algn="ctr"/>
            <a:r>
              <a:rPr lang="es-MX" sz="2400" b="1" dirty="0" smtClean="0">
                <a:solidFill>
                  <a:schemeClr val="accent1"/>
                </a:solidFill>
                <a:cs typeface="Arial"/>
              </a:rPr>
              <a:t>Diagn</a:t>
            </a:r>
            <a:r>
              <a:rPr lang="es-MX" sz="2400" b="1" dirty="0">
                <a:solidFill>
                  <a:schemeClr val="accent1"/>
                </a:solidFill>
                <a:cs typeface="Arial"/>
              </a:rPr>
              <a:t>ós</a:t>
            </a:r>
            <a:r>
              <a:rPr lang="es-MX" sz="2400" b="1" dirty="0" smtClean="0">
                <a:solidFill>
                  <a:schemeClr val="accent1"/>
                </a:solidFill>
                <a:cs typeface="Arial"/>
              </a:rPr>
              <a:t>tico Analítico &amp; Descubrimiento</a:t>
            </a:r>
            <a:endParaRPr lang="es-MX" sz="2400" b="1" dirty="0">
              <a:solidFill>
                <a:schemeClr val="accent1"/>
              </a:solidFill>
              <a:cs typeface="Arial"/>
            </a:endParaRPr>
          </a:p>
        </p:txBody>
      </p:sp>
      <p:sp>
        <p:nvSpPr>
          <p:cNvPr id="8" name="TextBox 7"/>
          <p:cNvSpPr txBox="1"/>
          <p:nvPr/>
        </p:nvSpPr>
        <p:spPr>
          <a:xfrm>
            <a:off x="277231" y="5562756"/>
            <a:ext cx="8589538" cy="738664"/>
          </a:xfrm>
          <a:prstGeom prst="rect">
            <a:avLst/>
          </a:prstGeom>
          <a:noFill/>
        </p:spPr>
        <p:txBody>
          <a:bodyPr wrap="square" lIns="0" tIns="0" rIns="0" bIns="0" rtlCol="0">
            <a:spAutoFit/>
          </a:bodyPr>
          <a:lstStyle/>
          <a:p>
            <a:pPr algn="ctr"/>
            <a:r>
              <a:rPr lang="es-MX" sz="2400" b="1" dirty="0" smtClean="0">
                <a:solidFill>
                  <a:srgbClr val="8C8C8C"/>
                </a:solidFill>
              </a:rPr>
              <a:t>QlikView balancea BI, no tan sólo para describir o visualizar lo que ha pasado sino para </a:t>
            </a:r>
            <a:r>
              <a:rPr lang="es-MX" sz="2400" b="1" dirty="0" smtClean="0">
                <a:solidFill>
                  <a:schemeClr val="accent1"/>
                </a:solidFill>
              </a:rPr>
              <a:t>descubrir</a:t>
            </a:r>
            <a:r>
              <a:rPr lang="es-MX" sz="2400" b="1" dirty="0" smtClean="0">
                <a:solidFill>
                  <a:srgbClr val="8C8C8C"/>
                </a:solidFill>
              </a:rPr>
              <a:t> por que.</a:t>
            </a:r>
            <a:endParaRPr lang="es-MX" sz="2400" b="1" dirty="0">
              <a:solidFill>
                <a:srgbClr val="8C8C8C"/>
              </a:solidFill>
            </a:endParaRPr>
          </a:p>
        </p:txBody>
      </p:sp>
    </p:spTree>
    <p:extLst>
      <p:ext uri="{BB962C8B-B14F-4D97-AF65-F5344CB8AC3E}">
        <p14:creationId xmlns:p14="http://schemas.microsoft.com/office/powerpoint/2010/main" val="5133592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2059"/>
            <a:ext cx="9144000" cy="523220"/>
          </a:xfrm>
          <a:prstGeom prst="rect">
            <a:avLst/>
          </a:prstGeom>
          <a:noFill/>
        </p:spPr>
        <p:txBody>
          <a:bodyPr wrap="square" rtlCol="0">
            <a:spAutoFit/>
          </a:bodyPr>
          <a:lstStyle/>
          <a:p>
            <a:pPr algn="ctr"/>
            <a:r>
              <a:rPr lang="es-MX" sz="2800" b="1" smtClean="0">
                <a:solidFill>
                  <a:srgbClr val="8C8C8C"/>
                </a:solidFill>
                <a:latin typeface="Arial"/>
                <a:cs typeface="Arial"/>
              </a:rPr>
              <a:t>Los </a:t>
            </a:r>
            <a:r>
              <a:rPr lang="es-MX" sz="2800" b="1" smtClean="0">
                <a:solidFill>
                  <a:schemeClr val="accent1"/>
                </a:solidFill>
                <a:latin typeface="Arial"/>
                <a:cs typeface="Arial"/>
              </a:rPr>
              <a:t>Factores </a:t>
            </a:r>
            <a:r>
              <a:rPr lang="es-MX" sz="2800" b="1" smtClean="0">
                <a:solidFill>
                  <a:srgbClr val="8C8C8C"/>
                </a:solidFill>
                <a:latin typeface="Arial"/>
                <a:cs typeface="Arial"/>
              </a:rPr>
              <a:t>que hacen la diferencia QlikView</a:t>
            </a:r>
            <a:r>
              <a:rPr lang="es-MX" b="1" baseline="60000" smtClean="0">
                <a:solidFill>
                  <a:srgbClr val="8C8C8C"/>
                </a:solidFill>
                <a:latin typeface="Arial"/>
                <a:cs typeface="Arial"/>
              </a:rPr>
              <a:t>®</a:t>
            </a:r>
            <a:r>
              <a:rPr lang="es-MX" sz="2800" b="1" smtClean="0">
                <a:solidFill>
                  <a:srgbClr val="8C8C8C"/>
                </a:solidFill>
                <a:latin typeface="Arial"/>
                <a:cs typeface="Arial"/>
              </a:rPr>
              <a:t> </a:t>
            </a:r>
          </a:p>
        </p:txBody>
      </p:sp>
      <p:sp>
        <p:nvSpPr>
          <p:cNvPr id="4" name="Rectangle 12"/>
          <p:cNvSpPr>
            <a:spLocks noChangeArrowheads="1"/>
          </p:cNvSpPr>
          <p:nvPr/>
        </p:nvSpPr>
        <p:spPr bwMode="auto">
          <a:xfrm>
            <a:off x="659220" y="1564998"/>
            <a:ext cx="7899990" cy="4113947"/>
          </a:xfrm>
          <a:prstGeom prst="rect">
            <a:avLst/>
          </a:prstGeom>
          <a:noFill/>
          <a:ln w="9525">
            <a:noFill/>
            <a:miter lim="800000"/>
            <a:headEnd/>
            <a:tailEnd/>
          </a:ln>
        </p:spPr>
        <p:txBody>
          <a:bodyPr wrap="square" lIns="0" tIns="0" rIns="0" bIns="0">
            <a:prstTxWarp prst="textNoShape">
              <a:avLst/>
            </a:prstTxWarp>
            <a:spAutoFit/>
          </a:bodyPr>
          <a:lstStyle/>
          <a:p>
            <a:pPr marL="228600" indent="-228600">
              <a:spcAft>
                <a:spcPts val="1300"/>
              </a:spcAft>
              <a:buClr>
                <a:schemeClr val="accent1"/>
              </a:buClr>
              <a:buFont typeface="Arial"/>
              <a:buChar char="•"/>
              <a:defRPr/>
            </a:pPr>
            <a:r>
              <a:rPr lang="es-MX" sz="2800" dirty="0" smtClean="0">
                <a:solidFill>
                  <a:schemeClr val="bg2"/>
                </a:solidFill>
              </a:rPr>
              <a:t>Experiencia Natural Analytics</a:t>
            </a:r>
            <a:r>
              <a:rPr lang="es-MX" sz="2800" baseline="30000" dirty="0" smtClean="0">
                <a:solidFill>
                  <a:schemeClr val="bg2"/>
                </a:solidFill>
              </a:rPr>
              <a:t>™</a:t>
            </a:r>
            <a:r>
              <a:rPr lang="es-MX" sz="2800" dirty="0" smtClean="0">
                <a:solidFill>
                  <a:schemeClr val="bg2"/>
                </a:solidFill>
              </a:rPr>
              <a:t>  </a:t>
            </a:r>
          </a:p>
          <a:p>
            <a:pPr marL="228600" indent="-228600">
              <a:spcAft>
                <a:spcPts val="1300"/>
              </a:spcAft>
              <a:buClr>
                <a:schemeClr val="accent1"/>
              </a:buClr>
              <a:buFont typeface="Arial"/>
              <a:buChar char="•"/>
              <a:defRPr/>
            </a:pPr>
            <a:r>
              <a:rPr lang="es-MX" sz="2800" dirty="0" smtClean="0">
                <a:solidFill>
                  <a:schemeClr val="bg2"/>
                </a:solidFill>
              </a:rPr>
              <a:t>Asociación </a:t>
            </a:r>
            <a:r>
              <a:rPr lang="es-MX" sz="2800" b="1" dirty="0" smtClean="0">
                <a:solidFill>
                  <a:schemeClr val="accent1"/>
                </a:solidFill>
              </a:rPr>
              <a:t>+</a:t>
            </a:r>
            <a:r>
              <a:rPr lang="es-MX" sz="2800" dirty="0" smtClean="0">
                <a:solidFill>
                  <a:schemeClr val="bg2"/>
                </a:solidFill>
              </a:rPr>
              <a:t> visualización = verdadero descubrimiento</a:t>
            </a:r>
          </a:p>
          <a:p>
            <a:pPr marL="228600" indent="-228600">
              <a:spcAft>
                <a:spcPts val="1300"/>
              </a:spcAft>
              <a:buClr>
                <a:schemeClr val="accent1"/>
              </a:buClr>
              <a:buFont typeface="Arial"/>
              <a:buChar char="•"/>
              <a:defRPr/>
            </a:pPr>
            <a:r>
              <a:rPr lang="es-MX" sz="2800" dirty="0" smtClean="0">
                <a:solidFill>
                  <a:schemeClr val="bg2"/>
                </a:solidFill>
              </a:rPr>
              <a:t>Rápido valor agregado y prototipeo veloz </a:t>
            </a:r>
          </a:p>
          <a:p>
            <a:pPr marL="228600" indent="-228600">
              <a:spcAft>
                <a:spcPts val="1300"/>
              </a:spcAft>
              <a:buClr>
                <a:schemeClr val="accent1"/>
              </a:buClr>
              <a:buFont typeface="Arial"/>
              <a:buChar char="•"/>
              <a:defRPr/>
            </a:pPr>
            <a:r>
              <a:rPr lang="es-MX" sz="2800" dirty="0" smtClean="0">
                <a:solidFill>
                  <a:schemeClr val="bg2"/>
                </a:solidFill>
              </a:rPr>
              <a:t>Modelo Apps de desarrollo: reusabilidad de objetos para mayor agilidad y enfoque</a:t>
            </a:r>
          </a:p>
          <a:p>
            <a:pPr marL="228600" indent="-228600">
              <a:spcAft>
                <a:spcPts val="1300"/>
              </a:spcAft>
              <a:buClr>
                <a:schemeClr val="accent1"/>
              </a:buClr>
              <a:buFont typeface="Arial"/>
              <a:buChar char="•"/>
              <a:defRPr/>
            </a:pPr>
            <a:r>
              <a:rPr lang="es-MX" sz="2800" dirty="0" err="1" smtClean="0">
                <a:solidFill>
                  <a:schemeClr val="bg2"/>
                </a:solidFill>
              </a:rPr>
              <a:t>Governance</a:t>
            </a:r>
            <a:r>
              <a:rPr lang="es-MX" sz="2800" dirty="0" smtClean="0">
                <a:solidFill>
                  <a:schemeClr val="bg2"/>
                </a:solidFill>
              </a:rPr>
              <a:t>: control donde se necesita; flexibilidad en el resto</a:t>
            </a:r>
            <a:endParaRPr lang="es-MX" sz="2800" dirty="0">
              <a:solidFill>
                <a:schemeClr val="bg2"/>
              </a:solidFill>
            </a:endParaRPr>
          </a:p>
        </p:txBody>
      </p:sp>
    </p:spTree>
    <p:extLst>
      <p:ext uri="{BB962C8B-B14F-4D97-AF65-F5344CB8AC3E}">
        <p14:creationId xmlns:p14="http://schemas.microsoft.com/office/powerpoint/2010/main" val="226996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5854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33728"/>
            <a:ext cx="9144000" cy="523220"/>
          </a:xfrm>
          <a:prstGeom prst="rect">
            <a:avLst/>
          </a:prstGeom>
          <a:noFill/>
        </p:spPr>
        <p:txBody>
          <a:bodyPr wrap="square" rtlCol="0">
            <a:spAutoFit/>
          </a:bodyPr>
          <a:lstStyle/>
          <a:p>
            <a:pPr algn="ctr"/>
            <a:r>
              <a:rPr lang="es-MX" sz="2800" b="1" dirty="0" err="1" smtClean="0">
                <a:solidFill>
                  <a:srgbClr val="8C8C8C"/>
                </a:solidFill>
                <a:latin typeface="Arial"/>
                <a:cs typeface="Arial"/>
              </a:rPr>
              <a:t>QlikView</a:t>
            </a:r>
            <a:r>
              <a:rPr lang="es-MX" b="1" baseline="60000" dirty="0" smtClean="0">
                <a:solidFill>
                  <a:srgbClr val="8C8C8C"/>
                </a:solidFill>
                <a:latin typeface="Arial"/>
                <a:cs typeface="Arial"/>
              </a:rPr>
              <a:t>®</a:t>
            </a:r>
            <a:r>
              <a:rPr lang="es-MX" sz="2800" b="1" dirty="0" smtClean="0">
                <a:solidFill>
                  <a:srgbClr val="8C8C8C"/>
                </a:solidFill>
                <a:latin typeface="Arial"/>
                <a:cs typeface="Arial"/>
              </a:rPr>
              <a:t> </a:t>
            </a:r>
            <a:r>
              <a:rPr lang="es-MX" sz="2800" b="1" dirty="0">
                <a:solidFill>
                  <a:schemeClr val="accent1"/>
                </a:solidFill>
                <a:cs typeface="Arial"/>
              </a:rPr>
              <a:t>accede</a:t>
            </a:r>
            <a:r>
              <a:rPr lang="es-MX" sz="2800" b="1" dirty="0" smtClean="0">
                <a:solidFill>
                  <a:srgbClr val="8C8C8C"/>
                </a:solidFill>
                <a:latin typeface="Arial"/>
                <a:cs typeface="Arial"/>
              </a:rPr>
              <a:t> a cualquier tipo de datos </a:t>
            </a:r>
            <a:r>
              <a:rPr lang="es-MX" sz="2800" b="1" dirty="0" smtClean="0">
                <a:solidFill>
                  <a:srgbClr val="8C8C8C"/>
                </a:solidFill>
                <a:cs typeface="Arial"/>
              </a:rPr>
              <a:t> </a:t>
            </a:r>
            <a:endParaRPr lang="es-MX" sz="2800" b="1" dirty="0">
              <a:solidFill>
                <a:schemeClr val="accent1"/>
              </a:solidFill>
              <a:cs typeface="Arial"/>
            </a:endParaRPr>
          </a:p>
        </p:txBody>
      </p:sp>
      <p:sp>
        <p:nvSpPr>
          <p:cNvPr id="6" name="TextBox 5"/>
          <p:cNvSpPr txBox="1"/>
          <p:nvPr/>
        </p:nvSpPr>
        <p:spPr>
          <a:xfrm>
            <a:off x="0" y="5873584"/>
            <a:ext cx="9144000" cy="523220"/>
          </a:xfrm>
          <a:prstGeom prst="rect">
            <a:avLst/>
          </a:prstGeom>
          <a:noFill/>
        </p:spPr>
        <p:txBody>
          <a:bodyPr wrap="square" rtlCol="0">
            <a:spAutoFit/>
          </a:bodyPr>
          <a:lstStyle/>
          <a:p>
            <a:pPr algn="ctr"/>
            <a:r>
              <a:rPr lang="es-MX" sz="2800" b="1" dirty="0" smtClean="0">
                <a:solidFill>
                  <a:schemeClr val="accent3"/>
                </a:solidFill>
                <a:cs typeface="Arial"/>
              </a:rPr>
              <a:t>…y conecta a </a:t>
            </a:r>
            <a:r>
              <a:rPr lang="es-MX" sz="2800" b="1" dirty="0" smtClean="0">
                <a:solidFill>
                  <a:schemeClr val="accent1"/>
                </a:solidFill>
                <a:cs typeface="Arial"/>
              </a:rPr>
              <a:t>todos los usuarios </a:t>
            </a:r>
            <a:r>
              <a:rPr lang="es-MX" sz="2800" b="1" dirty="0" smtClean="0">
                <a:solidFill>
                  <a:srgbClr val="8C8C8C"/>
                </a:solidFill>
                <a:cs typeface="Arial"/>
              </a:rPr>
              <a:t>con la información</a:t>
            </a:r>
            <a:endParaRPr lang="es-MX" sz="2800" b="1" dirty="0">
              <a:solidFill>
                <a:schemeClr val="accent1"/>
              </a:solidFill>
              <a:cs typeface="Arial"/>
            </a:endParaRPr>
          </a:p>
        </p:txBody>
      </p:sp>
      <p:pic>
        <p:nvPicPr>
          <p:cNvPr id="19" name="Picture 18" descr="EnterpriseData-Graphic-Master-V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84862"/>
            <a:ext cx="9144000" cy="3779520"/>
          </a:xfrm>
          <a:prstGeom prst="rect">
            <a:avLst/>
          </a:prstGeom>
        </p:spPr>
      </p:pic>
    </p:spTree>
    <p:extLst>
      <p:ext uri="{BB962C8B-B14F-4D97-AF65-F5344CB8AC3E}">
        <p14:creationId xmlns:p14="http://schemas.microsoft.com/office/powerpoint/2010/main" val="28721222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42059"/>
            <a:ext cx="9144000" cy="677108"/>
          </a:xfrm>
          <a:prstGeom prst="rect">
            <a:avLst/>
          </a:prstGeom>
          <a:noFill/>
        </p:spPr>
        <p:txBody>
          <a:bodyPr wrap="square" lIns="0" tIns="0" rIns="0" bIns="0" rtlCol="0">
            <a:spAutoFit/>
          </a:bodyPr>
          <a:lstStyle/>
          <a:p>
            <a:pPr algn="ctr"/>
            <a:r>
              <a:rPr lang="en-US" sz="2400" b="1" dirty="0">
                <a:solidFill>
                  <a:srgbClr val="8C8C8C"/>
                </a:solidFill>
                <a:cs typeface="Arial"/>
              </a:rPr>
              <a:t>ROI </a:t>
            </a:r>
            <a:r>
              <a:rPr lang="en-US" sz="2400" b="1" dirty="0" smtClean="0">
                <a:solidFill>
                  <a:srgbClr val="8C8C8C"/>
                </a:solidFill>
                <a:cs typeface="Arial"/>
              </a:rPr>
              <a:t>de </a:t>
            </a:r>
            <a:r>
              <a:rPr lang="en-US" sz="2400" b="1" dirty="0" err="1" smtClean="0">
                <a:solidFill>
                  <a:srgbClr val="8C8C8C"/>
                </a:solidFill>
                <a:cs typeface="Arial"/>
              </a:rPr>
              <a:t>QlikView</a:t>
            </a:r>
            <a:r>
              <a:rPr lang="en-US" sz="1600" b="1" baseline="60000" dirty="0" smtClean="0">
                <a:solidFill>
                  <a:srgbClr val="8C8C8C"/>
                </a:solidFill>
                <a:cs typeface="Arial"/>
              </a:rPr>
              <a:t>®</a:t>
            </a:r>
            <a:endParaRPr lang="en-US" sz="2400" b="1" baseline="60000" dirty="0">
              <a:solidFill>
                <a:srgbClr val="8C8C8C"/>
              </a:solidFill>
              <a:cs typeface="Arial"/>
            </a:endParaRPr>
          </a:p>
          <a:p>
            <a:pPr algn="ctr"/>
            <a:r>
              <a:rPr lang="en-US" sz="2000" b="1" dirty="0" err="1" smtClean="0">
                <a:solidFill>
                  <a:schemeClr val="accent1"/>
                </a:solidFill>
                <a:cs typeface="Arial"/>
              </a:rPr>
              <a:t>Dónde</a:t>
            </a:r>
            <a:r>
              <a:rPr lang="en-US" sz="2000" b="1" dirty="0" smtClean="0">
                <a:solidFill>
                  <a:schemeClr val="accent1"/>
                </a:solidFill>
                <a:cs typeface="Arial"/>
              </a:rPr>
              <a:t> se </a:t>
            </a:r>
            <a:r>
              <a:rPr lang="en-US" sz="2000" b="1" dirty="0" err="1" smtClean="0">
                <a:solidFill>
                  <a:schemeClr val="accent1"/>
                </a:solidFill>
                <a:cs typeface="Arial"/>
              </a:rPr>
              <a:t>obtiene</a:t>
            </a:r>
            <a:r>
              <a:rPr lang="en-US" sz="2000" b="1" dirty="0" smtClean="0">
                <a:solidFill>
                  <a:schemeClr val="accent1"/>
                </a:solidFill>
                <a:cs typeface="Arial"/>
              </a:rPr>
              <a:t> el valor para el  </a:t>
            </a:r>
            <a:r>
              <a:rPr lang="en-US" sz="2000" b="1" dirty="0" err="1" smtClean="0">
                <a:solidFill>
                  <a:schemeClr val="accent1"/>
                </a:solidFill>
                <a:cs typeface="Arial"/>
              </a:rPr>
              <a:t>negocio</a:t>
            </a:r>
            <a:endParaRPr lang="en-US" sz="2000" b="1" dirty="0">
              <a:solidFill>
                <a:schemeClr val="accent1"/>
              </a:solidFill>
              <a:cs typeface="Aria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5051" y="1213342"/>
            <a:ext cx="5433899" cy="5486399"/>
          </a:xfrm>
          <a:prstGeom prst="rect">
            <a:avLst/>
          </a:prstGeom>
        </p:spPr>
      </p:pic>
      <p:sp>
        <p:nvSpPr>
          <p:cNvPr id="7" name="TextBox 6"/>
          <p:cNvSpPr txBox="1"/>
          <p:nvPr/>
        </p:nvSpPr>
        <p:spPr>
          <a:xfrm>
            <a:off x="2566689" y="2478970"/>
            <a:ext cx="1869440" cy="1459374"/>
          </a:xfrm>
          <a:prstGeom prst="rect">
            <a:avLst/>
          </a:prstGeom>
          <a:noFill/>
        </p:spPr>
        <p:txBody>
          <a:bodyPr wrap="square" lIns="0" tIns="0" rIns="0" bIns="0" rtlCol="0">
            <a:spAutoFit/>
          </a:bodyPr>
          <a:lstStyle/>
          <a:p>
            <a:pPr algn="ctr">
              <a:spcAft>
                <a:spcPts val="1000"/>
              </a:spcAft>
            </a:pPr>
            <a:r>
              <a:rPr lang="en-US" sz="1400" b="1" dirty="0" err="1" smtClean="0"/>
              <a:t>Reducción</a:t>
            </a:r>
            <a:r>
              <a:rPr lang="en-US" sz="1400" b="1" dirty="0" smtClean="0"/>
              <a:t> de </a:t>
            </a:r>
            <a:r>
              <a:rPr lang="en-US" sz="1400" b="1" dirty="0" err="1" smtClean="0"/>
              <a:t>costos</a:t>
            </a:r>
            <a:r>
              <a:rPr lang="en-US" sz="1400" b="1" dirty="0" smtClean="0">
                <a:solidFill>
                  <a:schemeClr val="bg2"/>
                </a:solidFill>
              </a:rPr>
              <a:t>:</a:t>
            </a:r>
            <a:endParaRPr lang="en-US" sz="1400" b="1" dirty="0">
              <a:solidFill>
                <a:schemeClr val="bg2"/>
              </a:solidFill>
            </a:endParaRPr>
          </a:p>
          <a:p>
            <a:pPr algn="ctr">
              <a:spcAft>
                <a:spcPts val="500"/>
              </a:spcAft>
            </a:pPr>
            <a:r>
              <a:rPr lang="en-US" sz="1200" dirty="0" err="1" smtClean="0">
                <a:solidFill>
                  <a:schemeClr val="bg2"/>
                </a:solidFill>
              </a:rPr>
              <a:t>Ahorro</a:t>
            </a:r>
            <a:r>
              <a:rPr lang="en-US" sz="1200" dirty="0" smtClean="0">
                <a:solidFill>
                  <a:schemeClr val="bg2"/>
                </a:solidFill>
              </a:rPr>
              <a:t> de </a:t>
            </a:r>
            <a:r>
              <a:rPr lang="en-US" sz="1200" dirty="0" err="1" smtClean="0">
                <a:solidFill>
                  <a:schemeClr val="bg2"/>
                </a:solidFill>
              </a:rPr>
              <a:t>tiempo</a:t>
            </a:r>
            <a:endParaRPr lang="en-US" sz="1200" dirty="0">
              <a:solidFill>
                <a:schemeClr val="bg2"/>
              </a:solidFill>
            </a:endParaRPr>
          </a:p>
          <a:p>
            <a:pPr algn="ctr">
              <a:spcAft>
                <a:spcPts val="500"/>
              </a:spcAft>
            </a:pPr>
            <a:r>
              <a:rPr lang="en-US" sz="1200" dirty="0" err="1" smtClean="0">
                <a:solidFill>
                  <a:schemeClr val="bg2"/>
                </a:solidFill>
              </a:rPr>
              <a:t>Menores</a:t>
            </a:r>
            <a:r>
              <a:rPr lang="en-US" sz="1200" dirty="0" smtClean="0">
                <a:solidFill>
                  <a:schemeClr val="bg2"/>
                </a:solidFill>
              </a:rPr>
              <a:t> </a:t>
            </a:r>
            <a:r>
              <a:rPr lang="en-US" sz="1200" dirty="0" err="1" smtClean="0">
                <a:solidFill>
                  <a:schemeClr val="bg2"/>
                </a:solidFill>
              </a:rPr>
              <a:t>gastos</a:t>
            </a:r>
            <a:endParaRPr lang="en-US" sz="1200" dirty="0" smtClean="0">
              <a:solidFill>
                <a:schemeClr val="bg2"/>
              </a:solidFill>
            </a:endParaRPr>
          </a:p>
          <a:p>
            <a:pPr algn="ctr">
              <a:spcAft>
                <a:spcPts val="500"/>
              </a:spcAft>
            </a:pPr>
            <a:r>
              <a:rPr lang="en-US" sz="1200" dirty="0" err="1" smtClean="0">
                <a:solidFill>
                  <a:schemeClr val="bg2"/>
                </a:solidFill>
              </a:rPr>
              <a:t>Menor</a:t>
            </a:r>
            <a:r>
              <a:rPr lang="en-US" sz="1200" dirty="0" smtClean="0">
                <a:solidFill>
                  <a:schemeClr val="bg2"/>
                </a:solidFill>
              </a:rPr>
              <a:t> </a:t>
            </a:r>
            <a:r>
              <a:rPr lang="en-US" sz="1200" dirty="0" err="1" smtClean="0">
                <a:solidFill>
                  <a:schemeClr val="bg2"/>
                </a:solidFill>
              </a:rPr>
              <a:t>inventario</a:t>
            </a:r>
            <a:endParaRPr lang="en-US" sz="1200" dirty="0">
              <a:solidFill>
                <a:schemeClr val="bg2"/>
              </a:solidFill>
            </a:endParaRPr>
          </a:p>
          <a:p>
            <a:pPr algn="ctr">
              <a:spcAft>
                <a:spcPts val="500"/>
              </a:spcAft>
            </a:pPr>
            <a:r>
              <a:rPr lang="en-US" sz="1200" dirty="0" err="1" smtClean="0">
                <a:solidFill>
                  <a:schemeClr val="bg2"/>
                </a:solidFill>
              </a:rPr>
              <a:t>Menor</a:t>
            </a:r>
            <a:r>
              <a:rPr lang="en-US" sz="1200" dirty="0" smtClean="0">
                <a:solidFill>
                  <a:schemeClr val="bg2"/>
                </a:solidFill>
              </a:rPr>
              <a:t> </a:t>
            </a:r>
            <a:r>
              <a:rPr lang="en-US" sz="1200" dirty="0" err="1" smtClean="0">
                <a:solidFill>
                  <a:schemeClr val="bg2"/>
                </a:solidFill>
              </a:rPr>
              <a:t>costo</a:t>
            </a:r>
            <a:r>
              <a:rPr lang="en-US" sz="1200" dirty="0" smtClean="0">
                <a:solidFill>
                  <a:schemeClr val="bg2"/>
                </a:solidFill>
              </a:rPr>
              <a:t> de </a:t>
            </a:r>
            <a:r>
              <a:rPr lang="en-US" sz="1200" dirty="0" err="1" smtClean="0">
                <a:solidFill>
                  <a:schemeClr val="bg2"/>
                </a:solidFill>
              </a:rPr>
              <a:t>operación</a:t>
            </a:r>
            <a:r>
              <a:rPr lang="en-US" sz="1200" dirty="0" smtClean="0">
                <a:solidFill>
                  <a:schemeClr val="bg2"/>
                </a:solidFill>
              </a:rPr>
              <a:t> de la </a:t>
            </a:r>
            <a:r>
              <a:rPr lang="en-US" sz="1200" dirty="0" err="1" smtClean="0">
                <a:solidFill>
                  <a:schemeClr val="bg2"/>
                </a:solidFill>
              </a:rPr>
              <a:t>plataforma</a:t>
            </a:r>
            <a:r>
              <a:rPr lang="en-US" sz="1200" dirty="0" smtClean="0">
                <a:solidFill>
                  <a:schemeClr val="bg2"/>
                </a:solidFill>
              </a:rPr>
              <a:t> de BI</a:t>
            </a:r>
            <a:endParaRPr lang="en-US" sz="1200" dirty="0">
              <a:solidFill>
                <a:schemeClr val="bg2"/>
              </a:solidFill>
            </a:endParaRPr>
          </a:p>
        </p:txBody>
      </p:sp>
      <p:sp>
        <p:nvSpPr>
          <p:cNvPr id="8" name="TextBox 7"/>
          <p:cNvSpPr txBox="1"/>
          <p:nvPr/>
        </p:nvSpPr>
        <p:spPr>
          <a:xfrm>
            <a:off x="4744720" y="2513568"/>
            <a:ext cx="1869440" cy="1210588"/>
          </a:xfrm>
          <a:prstGeom prst="rect">
            <a:avLst/>
          </a:prstGeom>
          <a:noFill/>
        </p:spPr>
        <p:txBody>
          <a:bodyPr wrap="square" lIns="0" tIns="0" rIns="0" bIns="0" rtlCol="0">
            <a:spAutoFit/>
          </a:bodyPr>
          <a:lstStyle/>
          <a:p>
            <a:pPr algn="ctr">
              <a:spcAft>
                <a:spcPts val="1000"/>
              </a:spcAft>
            </a:pPr>
            <a:r>
              <a:rPr lang="en-US" sz="1400" b="1" dirty="0" err="1" smtClean="0"/>
              <a:t>Mayores</a:t>
            </a:r>
            <a:r>
              <a:rPr lang="en-US" sz="1400" b="1" dirty="0" smtClean="0"/>
              <a:t> </a:t>
            </a:r>
            <a:r>
              <a:rPr lang="en-US" sz="1400" b="1" dirty="0" err="1" smtClean="0"/>
              <a:t>Ingresos</a:t>
            </a:r>
            <a:endParaRPr lang="en-US" sz="1400" b="1" dirty="0" smtClean="0"/>
          </a:p>
          <a:p>
            <a:pPr algn="ctr">
              <a:spcAft>
                <a:spcPts val="500"/>
              </a:spcAft>
            </a:pPr>
            <a:r>
              <a:rPr lang="en-US" sz="1200" dirty="0" err="1" smtClean="0">
                <a:solidFill>
                  <a:srgbClr val="8C8C8C"/>
                </a:solidFill>
              </a:rPr>
              <a:t>Aumento</a:t>
            </a:r>
            <a:r>
              <a:rPr lang="en-US" sz="1200" dirty="0" smtClean="0">
                <a:solidFill>
                  <a:srgbClr val="8C8C8C"/>
                </a:solidFill>
              </a:rPr>
              <a:t> en </a:t>
            </a:r>
            <a:r>
              <a:rPr lang="en-US" sz="1200" dirty="0" err="1" smtClean="0">
                <a:solidFill>
                  <a:srgbClr val="8C8C8C"/>
                </a:solidFill>
              </a:rPr>
              <a:t>ventas</a:t>
            </a:r>
            <a:endParaRPr lang="en-US" sz="1200" dirty="0">
              <a:solidFill>
                <a:srgbClr val="8C8C8C"/>
              </a:solidFill>
            </a:endParaRPr>
          </a:p>
          <a:p>
            <a:pPr algn="ctr">
              <a:spcAft>
                <a:spcPts val="500"/>
              </a:spcAft>
            </a:pPr>
            <a:r>
              <a:rPr lang="en-US" sz="1200" dirty="0" err="1" smtClean="0">
                <a:solidFill>
                  <a:srgbClr val="8C8C8C"/>
                </a:solidFill>
              </a:rPr>
              <a:t>Mejor</a:t>
            </a:r>
            <a:r>
              <a:rPr lang="en-US" sz="1200" dirty="0" smtClean="0">
                <a:solidFill>
                  <a:srgbClr val="8C8C8C"/>
                </a:solidFill>
              </a:rPr>
              <a:t> </a:t>
            </a:r>
            <a:r>
              <a:rPr lang="en-US" sz="1200" dirty="0" err="1" smtClean="0">
                <a:solidFill>
                  <a:srgbClr val="8C8C8C"/>
                </a:solidFill>
              </a:rPr>
              <a:t>margen</a:t>
            </a:r>
            <a:endParaRPr lang="en-US" sz="1200" dirty="0">
              <a:solidFill>
                <a:srgbClr val="8C8C8C"/>
              </a:solidFill>
            </a:endParaRPr>
          </a:p>
          <a:p>
            <a:pPr algn="ctr">
              <a:spcAft>
                <a:spcPts val="500"/>
              </a:spcAft>
            </a:pPr>
            <a:r>
              <a:rPr lang="en-US" sz="1200" dirty="0" err="1" smtClean="0">
                <a:solidFill>
                  <a:srgbClr val="8C8C8C"/>
                </a:solidFill>
              </a:rPr>
              <a:t>Oportunidades</a:t>
            </a:r>
            <a:r>
              <a:rPr lang="en-US" sz="1200" dirty="0" smtClean="0">
                <a:solidFill>
                  <a:srgbClr val="8C8C8C"/>
                </a:solidFill>
              </a:rPr>
              <a:t> de  cross-sell / upsell</a:t>
            </a:r>
            <a:endParaRPr lang="en-US" sz="1200" dirty="0">
              <a:solidFill>
                <a:srgbClr val="8C8C8C"/>
              </a:solidFill>
            </a:endParaRPr>
          </a:p>
        </p:txBody>
      </p:sp>
      <p:sp>
        <p:nvSpPr>
          <p:cNvPr id="9" name="TextBox 8"/>
          <p:cNvSpPr txBox="1"/>
          <p:nvPr/>
        </p:nvSpPr>
        <p:spPr>
          <a:xfrm>
            <a:off x="2936240" y="4632960"/>
            <a:ext cx="3271520" cy="1369606"/>
          </a:xfrm>
          <a:prstGeom prst="rect">
            <a:avLst/>
          </a:prstGeom>
          <a:noFill/>
        </p:spPr>
        <p:txBody>
          <a:bodyPr wrap="square" lIns="0" tIns="0" rIns="0" bIns="0" rtlCol="0">
            <a:spAutoFit/>
          </a:bodyPr>
          <a:lstStyle/>
          <a:p>
            <a:pPr algn="ctr">
              <a:spcAft>
                <a:spcPts val="1000"/>
              </a:spcAft>
            </a:pPr>
            <a:r>
              <a:rPr lang="en-US" sz="1400" b="1" dirty="0" err="1"/>
              <a:t>cumplimiento</a:t>
            </a:r>
            <a:r>
              <a:rPr lang="en-US" sz="1400" b="1" dirty="0"/>
              <a:t> </a:t>
            </a:r>
            <a:r>
              <a:rPr lang="en-US" sz="1400" b="1" dirty="0" err="1"/>
              <a:t>regulatorio</a:t>
            </a:r>
            <a:endParaRPr lang="en-US" sz="1400" b="1" dirty="0"/>
          </a:p>
          <a:p>
            <a:pPr algn="ctr">
              <a:spcAft>
                <a:spcPts val="1000"/>
              </a:spcAft>
            </a:pPr>
            <a:r>
              <a:rPr lang="en-US" sz="1400" b="1" dirty="0" smtClean="0"/>
              <a:t>y </a:t>
            </a:r>
            <a:r>
              <a:rPr lang="en-US" sz="1400" b="1" dirty="0" err="1" smtClean="0"/>
              <a:t>gestión</a:t>
            </a:r>
            <a:r>
              <a:rPr lang="en-US" sz="1400" b="1" dirty="0" smtClean="0"/>
              <a:t> de </a:t>
            </a:r>
            <a:r>
              <a:rPr lang="en-US" sz="1400" b="1" dirty="0" err="1" smtClean="0"/>
              <a:t>riesgos</a:t>
            </a:r>
            <a:r>
              <a:rPr lang="en-US" sz="1400" b="1" dirty="0" smtClean="0"/>
              <a:t> </a:t>
            </a:r>
          </a:p>
          <a:p>
            <a:pPr algn="ctr">
              <a:spcAft>
                <a:spcPts val="500"/>
              </a:spcAft>
            </a:pPr>
            <a:r>
              <a:rPr lang="en-US" sz="1200" dirty="0" err="1" smtClean="0">
                <a:solidFill>
                  <a:srgbClr val="8C8C8C"/>
                </a:solidFill>
              </a:rPr>
              <a:t>Detección</a:t>
            </a:r>
            <a:r>
              <a:rPr lang="en-US" sz="1200" dirty="0" smtClean="0">
                <a:solidFill>
                  <a:srgbClr val="8C8C8C"/>
                </a:solidFill>
              </a:rPr>
              <a:t> de </a:t>
            </a:r>
            <a:r>
              <a:rPr lang="en-US" sz="1200" dirty="0" err="1" smtClean="0">
                <a:solidFill>
                  <a:srgbClr val="8C8C8C"/>
                </a:solidFill>
              </a:rPr>
              <a:t>fraude</a:t>
            </a:r>
            <a:endParaRPr lang="en-US" sz="1200" dirty="0" smtClean="0">
              <a:solidFill>
                <a:srgbClr val="8C8C8C"/>
              </a:solidFill>
            </a:endParaRPr>
          </a:p>
          <a:p>
            <a:pPr algn="ctr">
              <a:spcAft>
                <a:spcPts val="500"/>
              </a:spcAft>
            </a:pPr>
            <a:r>
              <a:rPr lang="en-US" sz="1200" dirty="0" err="1" smtClean="0">
                <a:solidFill>
                  <a:srgbClr val="8C8C8C"/>
                </a:solidFill>
              </a:rPr>
              <a:t>Automatización</a:t>
            </a:r>
            <a:r>
              <a:rPr lang="en-US" sz="1200" dirty="0" smtClean="0">
                <a:solidFill>
                  <a:srgbClr val="8C8C8C"/>
                </a:solidFill>
              </a:rPr>
              <a:t> de los </a:t>
            </a:r>
            <a:r>
              <a:rPr lang="en-US" sz="1200" dirty="0" err="1" smtClean="0">
                <a:solidFill>
                  <a:srgbClr val="8C8C8C"/>
                </a:solidFill>
              </a:rPr>
              <a:t>reportes</a:t>
            </a:r>
            <a:r>
              <a:rPr lang="en-US" sz="1200" dirty="0" smtClean="0">
                <a:solidFill>
                  <a:srgbClr val="8C8C8C"/>
                </a:solidFill>
              </a:rPr>
              <a:t> </a:t>
            </a:r>
            <a:r>
              <a:rPr lang="en-US" sz="1200" dirty="0" err="1" smtClean="0">
                <a:solidFill>
                  <a:srgbClr val="8C8C8C"/>
                </a:solidFill>
              </a:rPr>
              <a:t>regulatorios</a:t>
            </a:r>
            <a:endParaRPr lang="en-US" sz="1200" dirty="0" smtClean="0">
              <a:solidFill>
                <a:srgbClr val="8C8C8C"/>
              </a:solidFill>
            </a:endParaRPr>
          </a:p>
          <a:p>
            <a:pPr algn="ctr">
              <a:spcAft>
                <a:spcPts val="500"/>
              </a:spcAft>
            </a:pPr>
            <a:r>
              <a:rPr lang="en-US" sz="1200" dirty="0" err="1" smtClean="0">
                <a:solidFill>
                  <a:srgbClr val="8C8C8C"/>
                </a:solidFill>
              </a:rPr>
              <a:t>Reducción</a:t>
            </a:r>
            <a:r>
              <a:rPr lang="en-US" sz="1200" dirty="0" smtClean="0">
                <a:solidFill>
                  <a:srgbClr val="8C8C8C"/>
                </a:solidFill>
              </a:rPr>
              <a:t> del </a:t>
            </a:r>
            <a:r>
              <a:rPr lang="en-US" sz="1200" dirty="0" err="1" smtClean="0">
                <a:solidFill>
                  <a:srgbClr val="8C8C8C"/>
                </a:solidFill>
              </a:rPr>
              <a:t>riesgo</a:t>
            </a:r>
            <a:endParaRPr lang="en-US" sz="1200" dirty="0">
              <a:solidFill>
                <a:srgbClr val="8C8C8C"/>
              </a:solidFill>
            </a:endParaRPr>
          </a:p>
        </p:txBody>
      </p:sp>
    </p:spTree>
    <p:extLst>
      <p:ext uri="{BB962C8B-B14F-4D97-AF65-F5344CB8AC3E}">
        <p14:creationId xmlns:p14="http://schemas.microsoft.com/office/powerpoint/2010/main" val="3460153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
          <p:cNvSpPr>
            <a:spLocks noGrp="1"/>
          </p:cNvSpPr>
          <p:nvPr>
            <p:ph type="title"/>
          </p:nvPr>
        </p:nvSpPr>
        <p:spPr>
          <a:xfrm>
            <a:off x="0" y="376486"/>
            <a:ext cx="9144000" cy="430887"/>
          </a:xfrm>
        </p:spPr>
        <p:txBody>
          <a:bodyPr/>
          <a:lstStyle/>
          <a:p>
            <a:r>
              <a:rPr lang="en-US" dirty="0" err="1" smtClean="0">
                <a:solidFill>
                  <a:schemeClr val="accent1"/>
                </a:solidFill>
              </a:rPr>
              <a:t>Soluciones</a:t>
            </a:r>
            <a:r>
              <a:rPr lang="en-US" dirty="0" smtClean="0">
                <a:solidFill>
                  <a:schemeClr val="accent1"/>
                </a:solidFill>
              </a:rPr>
              <a:t> </a:t>
            </a:r>
            <a:r>
              <a:rPr lang="en-US" dirty="0" err="1" smtClean="0"/>
              <a:t>QlikView</a:t>
            </a:r>
            <a:r>
              <a:rPr lang="en-US" dirty="0" smtClean="0"/>
              <a:t> </a:t>
            </a:r>
            <a:r>
              <a:rPr lang="en-US" dirty="0" err="1" smtClean="0"/>
              <a:t>por</a:t>
            </a:r>
            <a:r>
              <a:rPr lang="en-US" dirty="0" smtClean="0"/>
              <a:t> sector / </a:t>
            </a:r>
            <a:r>
              <a:rPr lang="en-US" dirty="0" err="1" smtClean="0"/>
              <a:t>industria</a:t>
            </a:r>
            <a:endParaRPr lang="en-US" dirty="0"/>
          </a:p>
        </p:txBody>
      </p:sp>
      <p:pic>
        <p:nvPicPr>
          <p:cNvPr id="22" name="Picture 21" descr="QL-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4448" y="3321035"/>
            <a:ext cx="1975104" cy="629839"/>
          </a:xfrm>
          <a:prstGeom prst="rect">
            <a:avLst/>
          </a:prstGeom>
        </p:spPr>
      </p:pic>
      <p:sp>
        <p:nvSpPr>
          <p:cNvPr id="23" name="Rectangle 22"/>
          <p:cNvSpPr/>
          <p:nvPr/>
        </p:nvSpPr>
        <p:spPr>
          <a:xfrm>
            <a:off x="176400" y="125352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24" name="TextBox 23"/>
          <p:cNvSpPr txBox="1"/>
          <p:nvPr/>
        </p:nvSpPr>
        <p:spPr>
          <a:xfrm>
            <a:off x="288580" y="1300831"/>
            <a:ext cx="1728623" cy="767903"/>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Manufactura</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Supply Chain</a:t>
            </a:r>
          </a:p>
          <a:p>
            <a:pPr marL="112713" indent="-112713">
              <a:lnSpc>
                <a:spcPct val="110000"/>
              </a:lnSpc>
              <a:buClr>
                <a:schemeClr val="accent1"/>
              </a:buClr>
              <a:buFont typeface="Arial"/>
              <a:buChar char="•"/>
            </a:pPr>
            <a:r>
              <a:rPr lang="en-US" sz="1000" dirty="0">
                <a:solidFill>
                  <a:schemeClr val="bg2"/>
                </a:solidFill>
              </a:rPr>
              <a:t>Sales &amp; Marketing Insights</a:t>
            </a:r>
          </a:p>
          <a:p>
            <a:pPr marL="112713" indent="-112713">
              <a:lnSpc>
                <a:spcPct val="110000"/>
              </a:lnSpc>
              <a:buClr>
                <a:schemeClr val="accent1"/>
              </a:buClr>
              <a:buFont typeface="Arial"/>
              <a:buChar char="•"/>
            </a:pPr>
            <a:r>
              <a:rPr lang="en-US" sz="1000" dirty="0">
                <a:solidFill>
                  <a:schemeClr val="bg2"/>
                </a:solidFill>
              </a:rPr>
              <a:t>Plant Operations</a:t>
            </a:r>
            <a:endParaRPr lang="en-US" sz="1000" dirty="0"/>
          </a:p>
        </p:txBody>
      </p:sp>
      <p:sp>
        <p:nvSpPr>
          <p:cNvPr id="25" name="Rectangle 24"/>
          <p:cNvSpPr/>
          <p:nvPr/>
        </p:nvSpPr>
        <p:spPr>
          <a:xfrm>
            <a:off x="3157363" y="125352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26" name="TextBox 25"/>
          <p:cNvSpPr txBox="1"/>
          <p:nvPr/>
        </p:nvSpPr>
        <p:spPr>
          <a:xfrm>
            <a:off x="3269543" y="1300831"/>
            <a:ext cx="1849865" cy="770467"/>
          </a:xfrm>
          <a:prstGeom prst="rect">
            <a:avLst/>
          </a:prstGeom>
          <a:noFill/>
        </p:spPr>
        <p:txBody>
          <a:bodyPr wrap="none" lIns="0" tIns="0" rIns="0" bIns="0" rtlCol="0">
            <a:spAutoFit/>
          </a:bodyPr>
          <a:lstStyle/>
          <a:p>
            <a:pPr>
              <a:lnSpc>
                <a:spcPct val="110000"/>
              </a:lnSpc>
              <a:spcAft>
                <a:spcPts val="200"/>
              </a:spcAft>
            </a:pPr>
            <a:r>
              <a:rPr lang="en-US" sz="1400" b="1" dirty="0" err="1" smtClean="0">
                <a:solidFill>
                  <a:schemeClr val="bg2"/>
                </a:solidFill>
              </a:rPr>
              <a:t>Servicios</a:t>
            </a:r>
            <a:r>
              <a:rPr lang="en-US" sz="1400" b="1" dirty="0" smtClean="0">
                <a:solidFill>
                  <a:schemeClr val="bg2"/>
                </a:solidFill>
              </a:rPr>
              <a:t> </a:t>
            </a:r>
            <a:r>
              <a:rPr lang="en-US" sz="1400" b="1" dirty="0" err="1" smtClean="0">
                <a:solidFill>
                  <a:schemeClr val="bg2"/>
                </a:solidFill>
              </a:rPr>
              <a:t>Financieros</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Risk Management</a:t>
            </a:r>
          </a:p>
          <a:p>
            <a:pPr marL="112713" indent="-112713">
              <a:lnSpc>
                <a:spcPct val="110000"/>
              </a:lnSpc>
              <a:buClr>
                <a:schemeClr val="accent1"/>
              </a:buClr>
              <a:buFont typeface="Arial"/>
              <a:buChar char="•"/>
            </a:pPr>
            <a:r>
              <a:rPr lang="en-US" sz="1000" dirty="0">
                <a:solidFill>
                  <a:schemeClr val="bg2"/>
                </a:solidFill>
              </a:rPr>
              <a:t>Customer Intelligence</a:t>
            </a:r>
          </a:p>
          <a:p>
            <a:pPr marL="112713" indent="-112713">
              <a:lnSpc>
                <a:spcPct val="110000"/>
              </a:lnSpc>
              <a:buClr>
                <a:schemeClr val="accent1"/>
              </a:buClr>
              <a:buFont typeface="Arial"/>
              <a:buChar char="•"/>
            </a:pPr>
            <a:r>
              <a:rPr lang="en-US" sz="1000" dirty="0">
                <a:solidFill>
                  <a:schemeClr val="bg2"/>
                </a:solidFill>
              </a:rPr>
              <a:t>Cost Reduction</a:t>
            </a:r>
            <a:endParaRPr lang="en-US" sz="1000" dirty="0"/>
          </a:p>
        </p:txBody>
      </p:sp>
      <p:sp>
        <p:nvSpPr>
          <p:cNvPr id="27" name="Rectangle 26"/>
          <p:cNvSpPr/>
          <p:nvPr/>
        </p:nvSpPr>
        <p:spPr>
          <a:xfrm>
            <a:off x="6138327" y="125352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28" name="TextBox 27"/>
          <p:cNvSpPr txBox="1"/>
          <p:nvPr/>
        </p:nvSpPr>
        <p:spPr>
          <a:xfrm>
            <a:off x="6250508" y="1300831"/>
            <a:ext cx="1576456" cy="937180"/>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Consumo</a:t>
            </a:r>
            <a:r>
              <a:rPr lang="en-US" sz="1400" b="1" dirty="0" smtClean="0">
                <a:solidFill>
                  <a:schemeClr val="bg2"/>
                </a:solidFill>
              </a:rPr>
              <a:t> </a:t>
            </a:r>
            <a:r>
              <a:rPr lang="en-US" sz="1400" b="1" dirty="0" err="1" smtClean="0">
                <a:solidFill>
                  <a:schemeClr val="bg2"/>
                </a:solidFill>
              </a:rPr>
              <a:t>Masivo</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Store Operations</a:t>
            </a:r>
          </a:p>
          <a:p>
            <a:pPr marL="112713" indent="-112713">
              <a:lnSpc>
                <a:spcPct val="110000"/>
              </a:lnSpc>
              <a:buClr>
                <a:schemeClr val="accent1"/>
              </a:buClr>
              <a:buFont typeface="Arial"/>
              <a:buChar char="•"/>
            </a:pPr>
            <a:r>
              <a:rPr lang="en-US" sz="1000" dirty="0">
                <a:solidFill>
                  <a:schemeClr val="bg2"/>
                </a:solidFill>
              </a:rPr>
              <a:t>Merchandise &amp; </a:t>
            </a:r>
            <a:r>
              <a:rPr lang="en-US" sz="1000" dirty="0" smtClean="0">
                <a:solidFill>
                  <a:schemeClr val="bg2"/>
                </a:solidFill>
              </a:rPr>
              <a:t/>
            </a:r>
            <a:br>
              <a:rPr lang="en-US" sz="1000" dirty="0" smtClean="0">
                <a:solidFill>
                  <a:schemeClr val="bg2"/>
                </a:solidFill>
              </a:rPr>
            </a:br>
            <a:r>
              <a:rPr lang="en-US" sz="1000" dirty="0" smtClean="0">
                <a:solidFill>
                  <a:schemeClr val="bg2"/>
                </a:solidFill>
              </a:rPr>
              <a:t>Supply </a:t>
            </a:r>
            <a:r>
              <a:rPr lang="en-US" sz="1000" dirty="0">
                <a:solidFill>
                  <a:schemeClr val="bg2"/>
                </a:solidFill>
              </a:rPr>
              <a:t>Chain</a:t>
            </a:r>
          </a:p>
          <a:p>
            <a:pPr marL="112713" indent="-112713">
              <a:lnSpc>
                <a:spcPct val="110000"/>
              </a:lnSpc>
              <a:buClr>
                <a:schemeClr val="accent1"/>
              </a:buClr>
              <a:buFont typeface="Arial"/>
              <a:buChar char="•"/>
            </a:pPr>
            <a:r>
              <a:rPr lang="en-US" sz="1000" dirty="0">
                <a:solidFill>
                  <a:schemeClr val="bg2"/>
                </a:solidFill>
              </a:rPr>
              <a:t>Customer Intelligence</a:t>
            </a:r>
            <a:endParaRPr lang="en-US" sz="1000" dirty="0"/>
          </a:p>
        </p:txBody>
      </p:sp>
      <p:sp>
        <p:nvSpPr>
          <p:cNvPr id="29" name="Rectangle 28"/>
          <p:cNvSpPr/>
          <p:nvPr/>
        </p:nvSpPr>
        <p:spPr>
          <a:xfrm>
            <a:off x="176400" y="2940057"/>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30" name="TextBox 29"/>
          <p:cNvSpPr txBox="1"/>
          <p:nvPr/>
        </p:nvSpPr>
        <p:spPr>
          <a:xfrm>
            <a:off x="288581" y="2987362"/>
            <a:ext cx="1643358" cy="1106457"/>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Salud</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Clinical Excellence </a:t>
            </a:r>
            <a:br>
              <a:rPr lang="en-US" sz="1000" dirty="0">
                <a:solidFill>
                  <a:schemeClr val="bg2"/>
                </a:solidFill>
              </a:rPr>
            </a:br>
            <a:r>
              <a:rPr lang="en-US" sz="1000" dirty="0">
                <a:solidFill>
                  <a:schemeClr val="bg2"/>
                </a:solidFill>
              </a:rPr>
              <a:t>&amp; Outcomes</a:t>
            </a:r>
          </a:p>
          <a:p>
            <a:pPr marL="112713" indent="-112713">
              <a:lnSpc>
                <a:spcPct val="110000"/>
              </a:lnSpc>
              <a:buClr>
                <a:schemeClr val="accent1"/>
              </a:buClr>
              <a:buFont typeface="Arial"/>
              <a:buChar char="•"/>
            </a:pPr>
            <a:r>
              <a:rPr lang="en-US" sz="1000" dirty="0">
                <a:solidFill>
                  <a:schemeClr val="bg2"/>
                </a:solidFill>
              </a:rPr>
              <a:t>Operational Effectiveness</a:t>
            </a:r>
          </a:p>
          <a:p>
            <a:pPr marL="112713" indent="-112713">
              <a:lnSpc>
                <a:spcPct val="110000"/>
              </a:lnSpc>
              <a:buClr>
                <a:schemeClr val="accent1"/>
              </a:buClr>
              <a:buFont typeface="Arial"/>
              <a:buChar char="•"/>
            </a:pPr>
            <a:r>
              <a:rPr lang="en-US" sz="1000" dirty="0">
                <a:solidFill>
                  <a:schemeClr val="bg2"/>
                </a:solidFill>
              </a:rPr>
              <a:t>Finance &amp; Performance </a:t>
            </a:r>
            <a:br>
              <a:rPr lang="en-US" sz="1000" dirty="0">
                <a:solidFill>
                  <a:schemeClr val="bg2"/>
                </a:solidFill>
              </a:rPr>
            </a:br>
            <a:r>
              <a:rPr lang="en-US" sz="1000" dirty="0">
                <a:solidFill>
                  <a:schemeClr val="bg2"/>
                </a:solidFill>
              </a:rPr>
              <a:t>Improvement</a:t>
            </a:r>
            <a:endParaRPr lang="en-US" sz="1000" dirty="0"/>
          </a:p>
        </p:txBody>
      </p:sp>
      <p:sp>
        <p:nvSpPr>
          <p:cNvPr id="31" name="Rectangle 30"/>
          <p:cNvSpPr/>
          <p:nvPr/>
        </p:nvSpPr>
        <p:spPr>
          <a:xfrm>
            <a:off x="176400" y="459836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32" name="TextBox 31"/>
          <p:cNvSpPr txBox="1"/>
          <p:nvPr/>
        </p:nvSpPr>
        <p:spPr>
          <a:xfrm>
            <a:off x="288580" y="4645671"/>
            <a:ext cx="2448975" cy="971035"/>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Medios</a:t>
            </a:r>
            <a:r>
              <a:rPr lang="en-US" sz="1400" b="1" dirty="0" smtClean="0">
                <a:solidFill>
                  <a:schemeClr val="bg2"/>
                </a:solidFill>
              </a:rPr>
              <a:t> de </a:t>
            </a:r>
            <a:r>
              <a:rPr lang="en-US" sz="1400" b="1" dirty="0" err="1" smtClean="0">
                <a:solidFill>
                  <a:schemeClr val="bg2"/>
                </a:solidFill>
              </a:rPr>
              <a:t>Comunicación</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Customer Intelligence</a:t>
            </a:r>
          </a:p>
          <a:p>
            <a:pPr marL="112713" indent="-112713">
              <a:lnSpc>
                <a:spcPct val="110000"/>
              </a:lnSpc>
              <a:buClr>
                <a:schemeClr val="accent1"/>
              </a:buClr>
              <a:buFont typeface="Arial"/>
              <a:buChar char="•"/>
            </a:pPr>
            <a:r>
              <a:rPr lang="en-US" sz="1000" dirty="0">
                <a:solidFill>
                  <a:schemeClr val="bg2"/>
                </a:solidFill>
              </a:rPr>
              <a:t>Customer Self Service</a:t>
            </a:r>
          </a:p>
          <a:p>
            <a:pPr marL="112713" indent="-112713">
              <a:lnSpc>
                <a:spcPct val="110000"/>
              </a:lnSpc>
              <a:buClr>
                <a:schemeClr val="accent1"/>
              </a:buClr>
              <a:buFont typeface="Arial"/>
              <a:buChar char="•"/>
            </a:pPr>
            <a:r>
              <a:rPr lang="en-US" sz="1000" dirty="0">
                <a:solidFill>
                  <a:schemeClr val="bg2"/>
                </a:solidFill>
              </a:rPr>
              <a:t>Profitability &amp; Revenue</a:t>
            </a:r>
            <a:br>
              <a:rPr lang="en-US" sz="1000" dirty="0">
                <a:solidFill>
                  <a:schemeClr val="bg2"/>
                </a:solidFill>
              </a:rPr>
            </a:br>
            <a:r>
              <a:rPr lang="en-US" sz="1000" dirty="0">
                <a:solidFill>
                  <a:schemeClr val="bg2"/>
                </a:solidFill>
              </a:rPr>
              <a:t>Analysis</a:t>
            </a:r>
            <a:endParaRPr lang="en-US" sz="1000" dirty="0"/>
          </a:p>
        </p:txBody>
      </p:sp>
      <p:sp>
        <p:nvSpPr>
          <p:cNvPr id="33" name="Rectangle 32"/>
          <p:cNvSpPr/>
          <p:nvPr/>
        </p:nvSpPr>
        <p:spPr>
          <a:xfrm>
            <a:off x="6138327" y="2921828"/>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34" name="TextBox 33"/>
          <p:cNvSpPr txBox="1"/>
          <p:nvPr/>
        </p:nvSpPr>
        <p:spPr>
          <a:xfrm>
            <a:off x="6250508" y="2969133"/>
            <a:ext cx="1487586" cy="1275734"/>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Farma</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Sales &amp; Marketing</a:t>
            </a:r>
            <a:br>
              <a:rPr lang="en-US" sz="1000" dirty="0">
                <a:solidFill>
                  <a:schemeClr val="bg2"/>
                </a:solidFill>
              </a:rPr>
            </a:br>
            <a:r>
              <a:rPr lang="en-US" sz="1000" dirty="0">
                <a:solidFill>
                  <a:schemeClr val="bg2"/>
                </a:solidFill>
              </a:rPr>
              <a:t>Effectiveness</a:t>
            </a:r>
          </a:p>
          <a:p>
            <a:pPr marL="112713" indent="-112713">
              <a:lnSpc>
                <a:spcPct val="110000"/>
              </a:lnSpc>
              <a:buClr>
                <a:schemeClr val="accent1"/>
              </a:buClr>
              <a:buFont typeface="Arial"/>
              <a:buChar char="•"/>
            </a:pPr>
            <a:r>
              <a:rPr lang="en-US" sz="1000" dirty="0">
                <a:solidFill>
                  <a:schemeClr val="bg2"/>
                </a:solidFill>
              </a:rPr>
              <a:t>Clinical &amp; Operational</a:t>
            </a:r>
            <a:br>
              <a:rPr lang="en-US" sz="1000" dirty="0">
                <a:solidFill>
                  <a:schemeClr val="bg2"/>
                </a:solidFill>
              </a:rPr>
            </a:br>
            <a:r>
              <a:rPr lang="en-US" sz="1000" dirty="0">
                <a:solidFill>
                  <a:schemeClr val="bg2"/>
                </a:solidFill>
              </a:rPr>
              <a:t>Excellence</a:t>
            </a:r>
          </a:p>
          <a:p>
            <a:pPr marL="112713" indent="-112713">
              <a:lnSpc>
                <a:spcPct val="110000"/>
              </a:lnSpc>
              <a:buClr>
                <a:schemeClr val="accent1"/>
              </a:buClr>
              <a:buFont typeface="Arial"/>
              <a:buChar char="•"/>
            </a:pPr>
            <a:r>
              <a:rPr lang="en-US" sz="1000" dirty="0">
                <a:solidFill>
                  <a:schemeClr val="bg2"/>
                </a:solidFill>
              </a:rPr>
              <a:t>Profit &amp; Productivity Improvement</a:t>
            </a:r>
            <a:endParaRPr lang="en-US" sz="1000" dirty="0"/>
          </a:p>
        </p:txBody>
      </p:sp>
      <p:sp>
        <p:nvSpPr>
          <p:cNvPr id="35" name="Rectangle 34"/>
          <p:cNvSpPr/>
          <p:nvPr/>
        </p:nvSpPr>
        <p:spPr>
          <a:xfrm>
            <a:off x="6138327" y="4590130"/>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36" name="TextBox 35"/>
          <p:cNvSpPr txBox="1"/>
          <p:nvPr/>
        </p:nvSpPr>
        <p:spPr>
          <a:xfrm>
            <a:off x="6250508" y="4637435"/>
            <a:ext cx="1487586" cy="937180"/>
          </a:xfrm>
          <a:prstGeom prst="rect">
            <a:avLst/>
          </a:prstGeom>
          <a:noFill/>
        </p:spPr>
        <p:txBody>
          <a:bodyPr wrap="square" lIns="0" tIns="0" rIns="0" bIns="0" rtlCol="0">
            <a:spAutoFit/>
          </a:bodyPr>
          <a:lstStyle/>
          <a:p>
            <a:pPr>
              <a:lnSpc>
                <a:spcPct val="110000"/>
              </a:lnSpc>
              <a:spcAft>
                <a:spcPts val="200"/>
              </a:spcAft>
            </a:pPr>
            <a:r>
              <a:rPr lang="en-US" sz="1400" b="1" dirty="0">
                <a:solidFill>
                  <a:schemeClr val="bg2"/>
                </a:solidFill>
              </a:rPr>
              <a:t>Energy &amp; Utilities</a:t>
            </a:r>
          </a:p>
          <a:p>
            <a:pPr marL="112713" indent="-112713">
              <a:lnSpc>
                <a:spcPct val="110000"/>
              </a:lnSpc>
              <a:buClr>
                <a:schemeClr val="accent1"/>
              </a:buClr>
              <a:buFont typeface="Arial"/>
              <a:buChar char="•"/>
            </a:pPr>
            <a:r>
              <a:rPr lang="en-US" sz="1000" dirty="0">
                <a:solidFill>
                  <a:schemeClr val="bg2"/>
                </a:solidFill>
              </a:rPr>
              <a:t>Operational Efficiency</a:t>
            </a:r>
          </a:p>
          <a:p>
            <a:pPr marL="112713" indent="-112713">
              <a:lnSpc>
                <a:spcPct val="110000"/>
              </a:lnSpc>
              <a:buClr>
                <a:schemeClr val="accent1"/>
              </a:buClr>
              <a:buFont typeface="Arial"/>
              <a:buChar char="•"/>
            </a:pPr>
            <a:r>
              <a:rPr lang="en-US" sz="1000" dirty="0">
                <a:solidFill>
                  <a:schemeClr val="bg2"/>
                </a:solidFill>
              </a:rPr>
              <a:t>Smart metering</a:t>
            </a:r>
          </a:p>
          <a:p>
            <a:pPr marL="112713" indent="-112713">
              <a:lnSpc>
                <a:spcPct val="110000"/>
              </a:lnSpc>
              <a:buClr>
                <a:schemeClr val="accent1"/>
              </a:buClr>
              <a:buFont typeface="Arial"/>
              <a:buChar char="•"/>
            </a:pPr>
            <a:r>
              <a:rPr lang="en-US" sz="1000" dirty="0">
                <a:solidFill>
                  <a:schemeClr val="bg2"/>
                </a:solidFill>
              </a:rPr>
              <a:t>Billing &amp; Revenue Analysis</a:t>
            </a:r>
            <a:endParaRPr lang="en-US" sz="1000" dirty="0"/>
          </a:p>
        </p:txBody>
      </p:sp>
      <p:sp>
        <p:nvSpPr>
          <p:cNvPr id="37" name="Rectangle 36"/>
          <p:cNvSpPr/>
          <p:nvPr/>
        </p:nvSpPr>
        <p:spPr>
          <a:xfrm>
            <a:off x="3157363" y="4590130"/>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38" name="TextBox 37"/>
          <p:cNvSpPr txBox="1"/>
          <p:nvPr/>
        </p:nvSpPr>
        <p:spPr>
          <a:xfrm>
            <a:off x="3269543" y="4637435"/>
            <a:ext cx="1584679" cy="1106457"/>
          </a:xfrm>
          <a:prstGeom prst="rect">
            <a:avLst/>
          </a:prstGeom>
          <a:noFill/>
        </p:spPr>
        <p:txBody>
          <a:bodyPr wrap="square" lIns="0" tIns="0" rIns="0" bIns="0" rtlCol="0">
            <a:spAutoFit/>
          </a:bodyPr>
          <a:lstStyle/>
          <a:p>
            <a:pPr>
              <a:lnSpc>
                <a:spcPct val="110000"/>
              </a:lnSpc>
              <a:spcAft>
                <a:spcPts val="200"/>
              </a:spcAft>
            </a:pPr>
            <a:r>
              <a:rPr lang="en-US" sz="1400" b="1" dirty="0" smtClean="0">
                <a:solidFill>
                  <a:schemeClr val="bg2"/>
                </a:solidFill>
              </a:rPr>
              <a:t>Sector </a:t>
            </a:r>
            <a:r>
              <a:rPr lang="en-US" sz="1400" b="1" dirty="0" err="1" smtClean="0">
                <a:solidFill>
                  <a:schemeClr val="bg2"/>
                </a:solidFill>
              </a:rPr>
              <a:t>Público</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Government Spend Analysis</a:t>
            </a:r>
          </a:p>
          <a:p>
            <a:pPr marL="112713" indent="-112713">
              <a:lnSpc>
                <a:spcPct val="110000"/>
              </a:lnSpc>
              <a:buClr>
                <a:schemeClr val="accent1"/>
              </a:buClr>
              <a:buFont typeface="Arial"/>
              <a:buChar char="•"/>
            </a:pPr>
            <a:r>
              <a:rPr lang="en-US" sz="1000" dirty="0">
                <a:solidFill>
                  <a:schemeClr val="bg2"/>
                </a:solidFill>
              </a:rPr>
              <a:t>Workforce Performance</a:t>
            </a:r>
          </a:p>
          <a:p>
            <a:pPr marL="112713" indent="-112713">
              <a:lnSpc>
                <a:spcPct val="110000"/>
              </a:lnSpc>
              <a:buClr>
                <a:schemeClr val="accent1"/>
              </a:buClr>
              <a:buFont typeface="Arial"/>
              <a:buChar char="•"/>
            </a:pPr>
            <a:r>
              <a:rPr lang="en-US" sz="1000" dirty="0">
                <a:solidFill>
                  <a:schemeClr val="bg2"/>
                </a:solidFill>
              </a:rPr>
              <a:t>Crime Analysis &amp; Intelligence</a:t>
            </a:r>
            <a:endParaRPr lang="en-US" sz="1000" dirty="0"/>
          </a:p>
        </p:txBody>
      </p:sp>
      <p:pic>
        <p:nvPicPr>
          <p:cNvPr id="39" name="Picture 38"/>
          <p:cNvPicPr>
            <a:picLocks noChangeAspect="1"/>
          </p:cNvPicPr>
          <p:nvPr/>
        </p:nvPicPr>
        <p:blipFill rotWithShape="1">
          <a:blip r:embed="rId4">
            <a:extLst>
              <a:ext uri="{28A0092B-C50C-407E-A947-70E740481C1C}">
                <a14:useLocalDpi xmlns:a14="http://schemas.microsoft.com/office/drawing/2010/main" val="0"/>
              </a:ext>
            </a:extLst>
          </a:blip>
          <a:srcRect l="17087" r="18048"/>
          <a:stretch/>
        </p:blipFill>
        <p:spPr>
          <a:xfrm>
            <a:off x="4996814" y="1619542"/>
            <a:ext cx="889694" cy="685800"/>
          </a:xfrm>
          <a:prstGeom prst="rect">
            <a:avLst/>
          </a:prstGeom>
          <a:ln>
            <a:solidFill>
              <a:srgbClr val="8C8C8C"/>
            </a:solidFill>
          </a:ln>
        </p:spPr>
      </p:pic>
      <p:pic>
        <p:nvPicPr>
          <p:cNvPr id="40" name="Picture 39" descr="CovBelt.jpg"/>
          <p:cNvPicPr>
            <a:picLocks noChangeAspect="1"/>
          </p:cNvPicPr>
          <p:nvPr/>
        </p:nvPicPr>
        <p:blipFill rotWithShape="1">
          <a:blip r:embed="rId5">
            <a:extLst>
              <a:ext uri="{28A0092B-C50C-407E-A947-70E740481C1C}">
                <a14:useLocalDpi xmlns:a14="http://schemas.microsoft.com/office/drawing/2010/main" val="0"/>
              </a:ext>
            </a:extLst>
          </a:blip>
          <a:srcRect l="21056" r="13879"/>
          <a:stretch/>
        </p:blipFill>
        <p:spPr>
          <a:xfrm>
            <a:off x="2018002" y="1619542"/>
            <a:ext cx="892434" cy="685800"/>
          </a:xfrm>
          <a:prstGeom prst="rect">
            <a:avLst/>
          </a:prstGeom>
          <a:ln>
            <a:solidFill>
              <a:srgbClr val="8C8C8C"/>
            </a:solidFill>
          </a:ln>
        </p:spPr>
      </p:pic>
      <p:pic>
        <p:nvPicPr>
          <p:cNvPr id="41" name="Picture 40"/>
          <p:cNvPicPr>
            <a:picLocks noChangeAspect="1"/>
          </p:cNvPicPr>
          <p:nvPr/>
        </p:nvPicPr>
        <p:blipFill rotWithShape="1">
          <a:blip r:embed="rId6">
            <a:extLst>
              <a:ext uri="{28A0092B-C50C-407E-A947-70E740481C1C}">
                <a14:useLocalDpi xmlns:a14="http://schemas.microsoft.com/office/drawing/2010/main" val="0"/>
              </a:ext>
            </a:extLst>
          </a:blip>
          <a:srcRect l="18260" r="17140"/>
          <a:stretch/>
        </p:blipFill>
        <p:spPr>
          <a:xfrm>
            <a:off x="2017203" y="3111507"/>
            <a:ext cx="886042" cy="685800"/>
          </a:xfrm>
          <a:prstGeom prst="rect">
            <a:avLst/>
          </a:prstGeom>
          <a:ln>
            <a:solidFill>
              <a:srgbClr val="8C8C8C"/>
            </a:solidFill>
          </a:ln>
        </p:spPr>
      </p:pic>
      <p:pic>
        <p:nvPicPr>
          <p:cNvPr id="42" name="Picture 41"/>
          <p:cNvPicPr>
            <a:picLocks noChangeAspect="1"/>
          </p:cNvPicPr>
          <p:nvPr/>
        </p:nvPicPr>
        <p:blipFill rotWithShape="1">
          <a:blip r:embed="rId7">
            <a:extLst>
              <a:ext uri="{28A0092B-C50C-407E-A947-70E740481C1C}">
                <a14:useLocalDpi xmlns:a14="http://schemas.microsoft.com/office/drawing/2010/main" val="0"/>
              </a:ext>
            </a:extLst>
          </a:blip>
          <a:srcRect l="19164" r="16566"/>
          <a:stretch/>
        </p:blipFill>
        <p:spPr>
          <a:xfrm>
            <a:off x="2026610" y="5171020"/>
            <a:ext cx="881529" cy="685800"/>
          </a:xfrm>
          <a:prstGeom prst="rect">
            <a:avLst/>
          </a:prstGeom>
          <a:ln>
            <a:solidFill>
              <a:srgbClr val="8C8C8C"/>
            </a:solidFill>
          </a:ln>
        </p:spPr>
      </p:pic>
      <p:pic>
        <p:nvPicPr>
          <p:cNvPr id="43" name="Picture 42"/>
          <p:cNvPicPr>
            <a:picLocks noChangeAspect="1"/>
          </p:cNvPicPr>
          <p:nvPr/>
        </p:nvPicPr>
        <p:blipFill rotWithShape="1">
          <a:blip r:embed="rId8">
            <a:extLst>
              <a:ext uri="{28A0092B-C50C-407E-A947-70E740481C1C}">
                <a14:useLocalDpi xmlns:a14="http://schemas.microsoft.com/office/drawing/2010/main" val="0"/>
              </a:ext>
            </a:extLst>
          </a:blip>
          <a:srcRect l="17910" r="16730"/>
          <a:stretch/>
        </p:blipFill>
        <p:spPr>
          <a:xfrm>
            <a:off x="4996814" y="5171020"/>
            <a:ext cx="896470" cy="685800"/>
          </a:xfrm>
          <a:prstGeom prst="rect">
            <a:avLst/>
          </a:prstGeom>
          <a:ln>
            <a:solidFill>
              <a:srgbClr val="8C8C8C"/>
            </a:solidFill>
          </a:ln>
        </p:spPr>
      </p:pic>
      <p:pic>
        <p:nvPicPr>
          <p:cNvPr id="44" name="Picture 43"/>
          <p:cNvPicPr>
            <a:picLocks noChangeAspect="1"/>
          </p:cNvPicPr>
          <p:nvPr/>
        </p:nvPicPr>
        <p:blipFill rotWithShape="1">
          <a:blip r:embed="rId9">
            <a:extLst>
              <a:ext uri="{28A0092B-C50C-407E-A947-70E740481C1C}">
                <a14:useLocalDpi xmlns:a14="http://schemas.microsoft.com/office/drawing/2010/main" val="0"/>
              </a:ext>
            </a:extLst>
          </a:blip>
          <a:srcRect l="9330" r="30802" b="7990"/>
          <a:stretch/>
        </p:blipFill>
        <p:spPr>
          <a:xfrm>
            <a:off x="7979823" y="1619542"/>
            <a:ext cx="892434" cy="685800"/>
          </a:xfrm>
          <a:prstGeom prst="rect">
            <a:avLst/>
          </a:prstGeom>
          <a:ln>
            <a:solidFill>
              <a:srgbClr val="8C8C8C"/>
            </a:solidFill>
          </a:ln>
        </p:spPr>
      </p:pic>
      <p:pic>
        <p:nvPicPr>
          <p:cNvPr id="45" name="Picture 44"/>
          <p:cNvPicPr>
            <a:picLocks noChangeAspect="1"/>
          </p:cNvPicPr>
          <p:nvPr/>
        </p:nvPicPr>
        <p:blipFill rotWithShape="1">
          <a:blip r:embed="rId10">
            <a:extLst>
              <a:ext uri="{28A0092B-C50C-407E-A947-70E740481C1C}">
                <a14:useLocalDpi xmlns:a14="http://schemas.microsoft.com/office/drawing/2010/main" val="0"/>
              </a:ext>
            </a:extLst>
          </a:blip>
          <a:srcRect l="16218" r="18003"/>
          <a:stretch/>
        </p:blipFill>
        <p:spPr>
          <a:xfrm>
            <a:off x="7979823" y="3093278"/>
            <a:ext cx="902215" cy="685800"/>
          </a:xfrm>
          <a:prstGeom prst="rect">
            <a:avLst/>
          </a:prstGeom>
          <a:ln>
            <a:solidFill>
              <a:srgbClr val="8C8C8C"/>
            </a:solidFill>
          </a:ln>
        </p:spPr>
      </p:pic>
      <p:pic>
        <p:nvPicPr>
          <p:cNvPr id="46" name="Picture 45"/>
          <p:cNvPicPr>
            <a:picLocks noChangeAspect="1"/>
          </p:cNvPicPr>
          <p:nvPr/>
        </p:nvPicPr>
        <p:blipFill rotWithShape="1">
          <a:blip r:embed="rId11">
            <a:extLst>
              <a:ext uri="{28A0092B-C50C-407E-A947-70E740481C1C}">
                <a14:useLocalDpi xmlns:a14="http://schemas.microsoft.com/office/drawing/2010/main" val="0"/>
              </a:ext>
            </a:extLst>
          </a:blip>
          <a:srcRect l="12178" r="11406"/>
          <a:stretch/>
        </p:blipFill>
        <p:spPr>
          <a:xfrm>
            <a:off x="7979823" y="5171020"/>
            <a:ext cx="889000" cy="679948"/>
          </a:xfrm>
          <a:prstGeom prst="rect">
            <a:avLst/>
          </a:prstGeom>
          <a:ln>
            <a:solidFill>
              <a:srgbClr val="8C8C8C"/>
            </a:solidFill>
          </a:ln>
        </p:spPr>
      </p:pic>
    </p:spTree>
    <p:extLst>
      <p:ext uri="{BB962C8B-B14F-4D97-AF65-F5344CB8AC3E}">
        <p14:creationId xmlns:p14="http://schemas.microsoft.com/office/powerpoint/2010/main" val="3090107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42059"/>
            <a:ext cx="9144000" cy="430887"/>
          </a:xfrm>
          <a:prstGeom prst="rect">
            <a:avLst/>
          </a:prstGeom>
          <a:noFill/>
        </p:spPr>
        <p:txBody>
          <a:bodyPr wrap="square" lIns="0" tIns="0" rIns="0" bIns="0" rtlCol="0">
            <a:spAutoFit/>
          </a:bodyPr>
          <a:lstStyle/>
          <a:p>
            <a:pPr algn="ctr"/>
            <a:r>
              <a:rPr lang="en-US" sz="2800" b="1" dirty="0" err="1">
                <a:solidFill>
                  <a:schemeClr val="accent1"/>
                </a:solidFill>
              </a:rPr>
              <a:t>Soluciones</a:t>
            </a:r>
            <a:r>
              <a:rPr lang="sv-SE" sz="2800" b="1" dirty="0" smtClean="0">
                <a:solidFill>
                  <a:schemeClr val="accent3"/>
                </a:solidFill>
                <a:cs typeface="Arial"/>
              </a:rPr>
              <a:t> QlikView</a:t>
            </a:r>
            <a:r>
              <a:rPr lang="sv-SE" b="1" baseline="60000" dirty="0" smtClean="0">
                <a:solidFill>
                  <a:schemeClr val="accent3"/>
                </a:solidFill>
                <a:cs typeface="Arial"/>
              </a:rPr>
              <a:t>®</a:t>
            </a:r>
            <a:r>
              <a:rPr lang="sv-SE" sz="2800" b="1" dirty="0" smtClean="0">
                <a:solidFill>
                  <a:schemeClr val="accent3"/>
                </a:solidFill>
                <a:cs typeface="Arial"/>
              </a:rPr>
              <a:t> por </a:t>
            </a:r>
            <a:r>
              <a:rPr lang="sv-SE" sz="2800" b="1" dirty="0" smtClean="0">
                <a:solidFill>
                  <a:srgbClr val="62AC1E"/>
                </a:solidFill>
                <a:cs typeface="Arial"/>
              </a:rPr>
              <a:t>función</a:t>
            </a:r>
            <a:endParaRPr lang="en-US" sz="2800" b="1" dirty="0">
              <a:solidFill>
                <a:srgbClr val="62AC1E"/>
              </a:solidFill>
              <a:cs typeface="Arial"/>
            </a:endParaRPr>
          </a:p>
        </p:txBody>
      </p:sp>
      <p:pic>
        <p:nvPicPr>
          <p:cNvPr id="18" name="Picture 17" descr="QL-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4448" y="3321035"/>
            <a:ext cx="1975104" cy="629839"/>
          </a:xfrm>
          <a:prstGeom prst="rect">
            <a:avLst/>
          </a:prstGeom>
        </p:spPr>
      </p:pic>
      <p:sp>
        <p:nvSpPr>
          <p:cNvPr id="19" name="Rectangle 18"/>
          <p:cNvSpPr/>
          <p:nvPr/>
        </p:nvSpPr>
        <p:spPr>
          <a:xfrm>
            <a:off x="176400" y="125352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r="13513"/>
          <a:stretch/>
        </p:blipFill>
        <p:spPr>
          <a:xfrm>
            <a:off x="2017203" y="1424976"/>
            <a:ext cx="889693" cy="685800"/>
          </a:xfrm>
          <a:prstGeom prst="rect">
            <a:avLst/>
          </a:prstGeom>
          <a:ln>
            <a:solidFill>
              <a:srgbClr val="8C8C8C"/>
            </a:solidFill>
          </a:ln>
        </p:spPr>
      </p:pic>
      <p:sp>
        <p:nvSpPr>
          <p:cNvPr id="35" name="TextBox 34"/>
          <p:cNvSpPr txBox="1"/>
          <p:nvPr/>
        </p:nvSpPr>
        <p:spPr>
          <a:xfrm>
            <a:off x="288580" y="1300831"/>
            <a:ext cx="2251419" cy="1275734"/>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Adm</a:t>
            </a:r>
            <a:r>
              <a:rPr lang="en-US" sz="1400" b="1" dirty="0" smtClean="0">
                <a:solidFill>
                  <a:schemeClr val="bg2"/>
                </a:solidFill>
              </a:rPr>
              <a:t> y </a:t>
            </a:r>
            <a:r>
              <a:rPr lang="en-US" sz="1400" b="1" dirty="0" err="1" smtClean="0">
                <a:solidFill>
                  <a:schemeClr val="bg2"/>
                </a:solidFill>
              </a:rPr>
              <a:t>Finanzas</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Financial Planning </a:t>
            </a:r>
            <a:r>
              <a:rPr lang="en-US" sz="1000" dirty="0" smtClean="0">
                <a:solidFill>
                  <a:schemeClr val="bg2"/>
                </a:solidFill>
              </a:rPr>
              <a:t/>
            </a:r>
            <a:br>
              <a:rPr lang="en-US" sz="1000" dirty="0" smtClean="0">
                <a:solidFill>
                  <a:schemeClr val="bg2"/>
                </a:solidFill>
              </a:rPr>
            </a:br>
            <a:r>
              <a:rPr lang="en-US" sz="1000" dirty="0" smtClean="0">
                <a:solidFill>
                  <a:schemeClr val="bg2"/>
                </a:solidFill>
              </a:rPr>
              <a:t>&amp; </a:t>
            </a:r>
            <a:r>
              <a:rPr lang="en-US" sz="1000" dirty="0">
                <a:solidFill>
                  <a:schemeClr val="bg2"/>
                </a:solidFill>
              </a:rPr>
              <a:t>Analysis</a:t>
            </a:r>
          </a:p>
          <a:p>
            <a:pPr marL="112713" indent="-112713">
              <a:lnSpc>
                <a:spcPct val="110000"/>
              </a:lnSpc>
              <a:buClr>
                <a:schemeClr val="accent1"/>
              </a:buClr>
              <a:buFont typeface="Arial"/>
              <a:buChar char="•"/>
            </a:pPr>
            <a:r>
              <a:rPr lang="en-US" sz="1000" dirty="0">
                <a:solidFill>
                  <a:schemeClr val="bg2"/>
                </a:solidFill>
              </a:rPr>
              <a:t>Expense Management</a:t>
            </a:r>
          </a:p>
          <a:p>
            <a:pPr marL="112713" indent="-112713">
              <a:lnSpc>
                <a:spcPct val="110000"/>
              </a:lnSpc>
              <a:buClr>
                <a:schemeClr val="accent1"/>
              </a:buClr>
              <a:buFont typeface="Arial"/>
              <a:buChar char="•"/>
            </a:pPr>
            <a:r>
              <a:rPr lang="en-US" sz="1000" dirty="0">
                <a:solidFill>
                  <a:schemeClr val="bg2"/>
                </a:solidFill>
              </a:rPr>
              <a:t>Revenue &amp; Profitability</a:t>
            </a:r>
          </a:p>
          <a:p>
            <a:pPr marL="112713" indent="-112713">
              <a:lnSpc>
                <a:spcPct val="110000"/>
              </a:lnSpc>
              <a:buClr>
                <a:schemeClr val="accent1"/>
              </a:buClr>
              <a:buFont typeface="Arial"/>
              <a:buChar char="•"/>
            </a:pPr>
            <a:r>
              <a:rPr lang="en-US" sz="1000" dirty="0">
                <a:solidFill>
                  <a:schemeClr val="bg2"/>
                </a:solidFill>
              </a:rPr>
              <a:t>Cash-Flow &amp; </a:t>
            </a:r>
            <a:r>
              <a:rPr lang="en-US" sz="1000" dirty="0" smtClean="0">
                <a:solidFill>
                  <a:schemeClr val="bg2"/>
                </a:solidFill>
              </a:rPr>
              <a:t>Balance </a:t>
            </a:r>
            <a:r>
              <a:rPr lang="en-US" sz="1000" dirty="0">
                <a:solidFill>
                  <a:schemeClr val="bg2"/>
                </a:solidFill>
              </a:rPr>
              <a:t>Sheet</a:t>
            </a:r>
          </a:p>
          <a:p>
            <a:pPr marL="112713" indent="-112713">
              <a:lnSpc>
                <a:spcPct val="110000"/>
              </a:lnSpc>
              <a:buClr>
                <a:schemeClr val="accent1"/>
              </a:buClr>
              <a:buFont typeface="Arial"/>
              <a:buChar char="•"/>
            </a:pPr>
            <a:r>
              <a:rPr lang="en-US" sz="1000" dirty="0">
                <a:solidFill>
                  <a:schemeClr val="bg2"/>
                </a:solidFill>
              </a:rPr>
              <a:t>Risk &amp; </a:t>
            </a:r>
            <a:r>
              <a:rPr lang="en-US" sz="1000" dirty="0" smtClean="0">
                <a:solidFill>
                  <a:schemeClr val="bg2"/>
                </a:solidFill>
              </a:rPr>
              <a:t>Compliance</a:t>
            </a:r>
            <a:endParaRPr lang="en-US" sz="1000" dirty="0"/>
          </a:p>
        </p:txBody>
      </p:sp>
      <p:grpSp>
        <p:nvGrpSpPr>
          <p:cNvPr id="36" name="Group 35"/>
          <p:cNvGrpSpPr/>
          <p:nvPr/>
        </p:nvGrpSpPr>
        <p:grpSpPr>
          <a:xfrm>
            <a:off x="3157363" y="1253526"/>
            <a:ext cx="2829273" cy="1476024"/>
            <a:chOff x="3157363" y="1253526"/>
            <a:chExt cx="2829273" cy="1476024"/>
          </a:xfrm>
        </p:grpSpPr>
        <p:sp>
          <p:nvSpPr>
            <p:cNvPr id="37" name="Rectangle 36"/>
            <p:cNvSpPr/>
            <p:nvPr/>
          </p:nvSpPr>
          <p:spPr>
            <a:xfrm>
              <a:off x="3157363" y="125352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38" name="TextBox 37"/>
            <p:cNvSpPr txBox="1"/>
            <p:nvPr/>
          </p:nvSpPr>
          <p:spPr>
            <a:xfrm>
              <a:off x="3269543" y="1300831"/>
              <a:ext cx="1500411" cy="939744"/>
            </a:xfrm>
            <a:prstGeom prst="rect">
              <a:avLst/>
            </a:prstGeom>
            <a:noFill/>
          </p:spPr>
          <p:txBody>
            <a:bodyPr wrap="none" lIns="0" tIns="0" rIns="0" bIns="0" rtlCol="0">
              <a:spAutoFit/>
            </a:bodyPr>
            <a:lstStyle/>
            <a:p>
              <a:pPr>
                <a:lnSpc>
                  <a:spcPct val="110000"/>
                </a:lnSpc>
                <a:spcAft>
                  <a:spcPts val="200"/>
                </a:spcAft>
              </a:pPr>
              <a:r>
                <a:rPr lang="en-US" sz="1400" b="1" dirty="0" smtClean="0">
                  <a:solidFill>
                    <a:schemeClr val="bg2"/>
                  </a:solidFill>
                </a:rPr>
                <a:t>IT (</a:t>
              </a:r>
              <a:r>
                <a:rPr lang="en-US" sz="1400" b="1" dirty="0" err="1" smtClean="0">
                  <a:solidFill>
                    <a:schemeClr val="bg2"/>
                  </a:solidFill>
                </a:rPr>
                <a:t>como</a:t>
              </a:r>
              <a:r>
                <a:rPr lang="en-US" sz="1400" b="1" dirty="0" smtClean="0">
                  <a:solidFill>
                    <a:schemeClr val="bg2"/>
                  </a:solidFill>
                </a:rPr>
                <a:t> </a:t>
              </a:r>
              <a:r>
                <a:rPr lang="en-US" sz="1400" b="1" dirty="0" err="1" smtClean="0">
                  <a:solidFill>
                    <a:schemeClr val="bg2"/>
                  </a:solidFill>
                </a:rPr>
                <a:t>usuario</a:t>
              </a:r>
              <a:r>
                <a:rPr lang="en-US" sz="1400" b="1" dirty="0" smtClean="0">
                  <a:solidFill>
                    <a:schemeClr val="bg2"/>
                  </a:solidFill>
                </a:rPr>
                <a:t>)</a:t>
              </a:r>
              <a:endParaRPr lang="en-US" sz="1400" b="1" dirty="0">
                <a:solidFill>
                  <a:schemeClr val="bg2"/>
                </a:solidFill>
              </a:endParaRPr>
            </a:p>
            <a:p>
              <a:pPr marL="112713" indent="-112713">
                <a:lnSpc>
                  <a:spcPct val="110000"/>
                </a:lnSpc>
                <a:buClr>
                  <a:schemeClr val="accent1"/>
                </a:buClr>
                <a:buFont typeface="Arial"/>
                <a:buChar char="•"/>
              </a:pPr>
              <a:r>
                <a:rPr lang="en-US" sz="1000" dirty="0" smtClean="0">
                  <a:solidFill>
                    <a:schemeClr val="bg2"/>
                  </a:solidFill>
                </a:rPr>
                <a:t>Helpdesk Management</a:t>
              </a:r>
            </a:p>
            <a:p>
              <a:pPr marL="112713" indent="-112713">
                <a:lnSpc>
                  <a:spcPct val="110000"/>
                </a:lnSpc>
                <a:buClr>
                  <a:schemeClr val="accent1"/>
                </a:buClr>
                <a:buFont typeface="Arial"/>
                <a:buChar char="•"/>
              </a:pPr>
              <a:r>
                <a:rPr lang="en-US" sz="1000" dirty="0" smtClean="0">
                  <a:solidFill>
                    <a:schemeClr val="bg2"/>
                  </a:solidFill>
                </a:rPr>
                <a:t>IT Infrastructure</a:t>
              </a:r>
            </a:p>
            <a:p>
              <a:pPr marL="112713" indent="-112713">
                <a:lnSpc>
                  <a:spcPct val="110000"/>
                </a:lnSpc>
                <a:buClr>
                  <a:schemeClr val="accent1"/>
                </a:buClr>
                <a:buFont typeface="Arial"/>
                <a:buChar char="•"/>
              </a:pPr>
              <a:r>
                <a:rPr lang="en-US" sz="1000" dirty="0" smtClean="0">
                  <a:solidFill>
                    <a:schemeClr val="bg2"/>
                  </a:solidFill>
                </a:rPr>
                <a:t>Software &amp; License</a:t>
              </a:r>
            </a:p>
            <a:p>
              <a:pPr marL="112713" indent="-112713">
                <a:lnSpc>
                  <a:spcPct val="110000"/>
                </a:lnSpc>
                <a:buClr>
                  <a:schemeClr val="accent1"/>
                </a:buClr>
                <a:buFont typeface="Arial"/>
                <a:buChar char="•"/>
              </a:pPr>
              <a:r>
                <a:rPr lang="en-US" sz="1000" dirty="0" smtClean="0">
                  <a:solidFill>
                    <a:schemeClr val="bg2"/>
                  </a:solidFill>
                </a:rPr>
                <a:t>Network Governance</a:t>
              </a:r>
              <a:endParaRPr lang="en-US" sz="1000" dirty="0"/>
            </a:p>
          </p:txBody>
        </p:sp>
        <p:pic>
          <p:nvPicPr>
            <p:cNvPr id="39" name="Picture 38"/>
            <p:cNvPicPr>
              <a:picLocks noChangeAspect="1"/>
            </p:cNvPicPr>
            <p:nvPr/>
          </p:nvPicPr>
          <p:blipFill rotWithShape="1">
            <a:blip r:embed="rId5">
              <a:extLst>
                <a:ext uri="{28A0092B-C50C-407E-A947-70E740481C1C}">
                  <a14:useLocalDpi xmlns:a14="http://schemas.microsoft.com/office/drawing/2010/main" val="0"/>
                </a:ext>
              </a:extLst>
            </a:blip>
            <a:srcRect r="13381"/>
            <a:stretch/>
          </p:blipFill>
          <p:spPr>
            <a:xfrm>
              <a:off x="4996814" y="1424976"/>
              <a:ext cx="891045" cy="685800"/>
            </a:xfrm>
            <a:prstGeom prst="rect">
              <a:avLst/>
            </a:prstGeom>
            <a:ln>
              <a:solidFill>
                <a:srgbClr val="8C8C8C"/>
              </a:solidFill>
            </a:ln>
          </p:spPr>
        </p:pic>
      </p:grpSp>
      <p:sp>
        <p:nvSpPr>
          <p:cNvPr id="40" name="Rectangle 39"/>
          <p:cNvSpPr/>
          <p:nvPr/>
        </p:nvSpPr>
        <p:spPr>
          <a:xfrm>
            <a:off x="6138327" y="125352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sp>
        <p:nvSpPr>
          <p:cNvPr id="41" name="TextBox 40"/>
          <p:cNvSpPr txBox="1"/>
          <p:nvPr/>
        </p:nvSpPr>
        <p:spPr>
          <a:xfrm>
            <a:off x="6250507" y="1300831"/>
            <a:ext cx="1681551" cy="770467"/>
          </a:xfrm>
          <a:prstGeom prst="rect">
            <a:avLst/>
          </a:prstGeom>
          <a:noFill/>
        </p:spPr>
        <p:txBody>
          <a:bodyPr wrap="none" lIns="0" tIns="0" rIns="0" bIns="0" rtlCol="0">
            <a:spAutoFit/>
          </a:bodyPr>
          <a:lstStyle/>
          <a:p>
            <a:pPr>
              <a:lnSpc>
                <a:spcPct val="110000"/>
              </a:lnSpc>
              <a:spcAft>
                <a:spcPts val="200"/>
              </a:spcAft>
            </a:pPr>
            <a:r>
              <a:rPr lang="en-US" sz="1400" b="1" dirty="0" err="1" smtClean="0">
                <a:solidFill>
                  <a:schemeClr val="bg2"/>
                </a:solidFill>
              </a:rPr>
              <a:t>Recursos</a:t>
            </a:r>
            <a:r>
              <a:rPr lang="en-US" sz="1400" b="1" dirty="0" smtClean="0">
                <a:solidFill>
                  <a:schemeClr val="bg2"/>
                </a:solidFill>
              </a:rPr>
              <a:t> </a:t>
            </a:r>
            <a:r>
              <a:rPr lang="en-US" sz="1400" b="1" dirty="0" err="1" smtClean="0">
                <a:solidFill>
                  <a:schemeClr val="bg2"/>
                </a:solidFill>
              </a:rPr>
              <a:t>Humanos</a:t>
            </a:r>
            <a:endParaRPr lang="en-US" sz="1400" b="1" dirty="0">
              <a:solidFill>
                <a:schemeClr val="bg2"/>
              </a:solidFill>
            </a:endParaRPr>
          </a:p>
          <a:p>
            <a:pPr marL="112713" indent="-112713">
              <a:lnSpc>
                <a:spcPct val="110000"/>
              </a:lnSpc>
              <a:buClr>
                <a:schemeClr val="accent1"/>
              </a:buClr>
              <a:buFont typeface="Arial"/>
              <a:buChar char="•"/>
            </a:pPr>
            <a:r>
              <a:rPr lang="en-US" sz="1000" dirty="0" smtClean="0">
                <a:solidFill>
                  <a:schemeClr val="bg2"/>
                </a:solidFill>
              </a:rPr>
              <a:t>Workforce Management</a:t>
            </a:r>
          </a:p>
          <a:p>
            <a:pPr marL="112713" indent="-112713">
              <a:lnSpc>
                <a:spcPct val="110000"/>
              </a:lnSpc>
              <a:buClr>
                <a:schemeClr val="accent1"/>
              </a:buClr>
              <a:buFont typeface="Arial"/>
              <a:buChar char="•"/>
            </a:pPr>
            <a:r>
              <a:rPr lang="en-US" sz="1000" dirty="0" smtClean="0">
                <a:solidFill>
                  <a:schemeClr val="bg2"/>
                </a:solidFill>
              </a:rPr>
              <a:t>Total Rewards</a:t>
            </a:r>
          </a:p>
          <a:p>
            <a:pPr marL="112713" indent="-112713">
              <a:lnSpc>
                <a:spcPct val="110000"/>
              </a:lnSpc>
              <a:buClr>
                <a:schemeClr val="accent1"/>
              </a:buClr>
              <a:buFont typeface="Arial"/>
              <a:buChar char="•"/>
            </a:pPr>
            <a:r>
              <a:rPr lang="en-US" sz="1000" dirty="0" smtClean="0">
                <a:solidFill>
                  <a:schemeClr val="bg2"/>
                </a:solidFill>
              </a:rPr>
              <a:t>Recruitment</a:t>
            </a:r>
            <a:endParaRPr lang="en-US" sz="1000" dirty="0"/>
          </a:p>
        </p:txBody>
      </p:sp>
      <p:pic>
        <p:nvPicPr>
          <p:cNvPr id="42" name="Picture 41"/>
          <p:cNvPicPr>
            <a:picLocks noChangeAspect="1"/>
          </p:cNvPicPr>
          <p:nvPr/>
        </p:nvPicPr>
        <p:blipFill rotWithShape="1">
          <a:blip r:embed="rId6">
            <a:extLst>
              <a:ext uri="{28A0092B-C50C-407E-A947-70E740481C1C}">
                <a14:useLocalDpi xmlns:a14="http://schemas.microsoft.com/office/drawing/2010/main" val="0"/>
              </a:ext>
            </a:extLst>
          </a:blip>
          <a:srcRect l="8606" r="4975"/>
          <a:stretch/>
        </p:blipFill>
        <p:spPr>
          <a:xfrm>
            <a:off x="7979823" y="1424976"/>
            <a:ext cx="889000" cy="685800"/>
          </a:xfrm>
          <a:prstGeom prst="rect">
            <a:avLst/>
          </a:prstGeom>
          <a:ln>
            <a:solidFill>
              <a:srgbClr val="8C8C8C"/>
            </a:solidFill>
          </a:ln>
        </p:spPr>
      </p:pic>
      <p:sp>
        <p:nvSpPr>
          <p:cNvPr id="43" name="Rectangle 42"/>
          <p:cNvSpPr/>
          <p:nvPr/>
        </p:nvSpPr>
        <p:spPr>
          <a:xfrm>
            <a:off x="176400" y="2940057"/>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pic>
        <p:nvPicPr>
          <p:cNvPr id="44" name="Picture 43"/>
          <p:cNvPicPr>
            <a:picLocks noChangeAspect="1"/>
          </p:cNvPicPr>
          <p:nvPr/>
        </p:nvPicPr>
        <p:blipFill rotWithShape="1">
          <a:blip r:embed="rId7">
            <a:extLst>
              <a:ext uri="{28A0092B-C50C-407E-A947-70E740481C1C}">
                <a14:useLocalDpi xmlns:a14="http://schemas.microsoft.com/office/drawing/2010/main" val="0"/>
              </a:ext>
            </a:extLst>
          </a:blip>
          <a:srcRect l="8440" r="4801"/>
          <a:stretch/>
        </p:blipFill>
        <p:spPr>
          <a:xfrm>
            <a:off x="2017203" y="3111507"/>
            <a:ext cx="892487" cy="685800"/>
          </a:xfrm>
          <a:prstGeom prst="rect">
            <a:avLst/>
          </a:prstGeom>
          <a:ln>
            <a:solidFill>
              <a:srgbClr val="8C8C8C"/>
            </a:solidFill>
          </a:ln>
        </p:spPr>
      </p:pic>
      <p:sp>
        <p:nvSpPr>
          <p:cNvPr id="45" name="TextBox 44"/>
          <p:cNvSpPr txBox="1"/>
          <p:nvPr/>
        </p:nvSpPr>
        <p:spPr>
          <a:xfrm>
            <a:off x="288581" y="2987362"/>
            <a:ext cx="1643358" cy="767903"/>
          </a:xfrm>
          <a:prstGeom prst="rect">
            <a:avLst/>
          </a:prstGeom>
          <a:noFill/>
        </p:spPr>
        <p:txBody>
          <a:bodyPr wrap="square" lIns="0" tIns="0" rIns="0" bIns="0" rtlCol="0">
            <a:spAutoFit/>
          </a:bodyPr>
          <a:lstStyle/>
          <a:p>
            <a:pPr>
              <a:lnSpc>
                <a:spcPct val="110000"/>
              </a:lnSpc>
              <a:spcAft>
                <a:spcPts val="200"/>
              </a:spcAft>
            </a:pPr>
            <a:r>
              <a:rPr lang="en-US" sz="1400" b="1" dirty="0">
                <a:solidFill>
                  <a:schemeClr val="bg2"/>
                </a:solidFill>
              </a:rPr>
              <a:t>Marketing</a:t>
            </a:r>
          </a:p>
          <a:p>
            <a:pPr marL="112713" indent="-112713">
              <a:lnSpc>
                <a:spcPct val="110000"/>
              </a:lnSpc>
              <a:buClr>
                <a:schemeClr val="accent1"/>
              </a:buClr>
              <a:buFont typeface="Arial"/>
              <a:buChar char="•"/>
            </a:pPr>
            <a:r>
              <a:rPr lang="en-US" sz="1000" dirty="0">
                <a:solidFill>
                  <a:schemeClr val="bg2"/>
                </a:solidFill>
              </a:rPr>
              <a:t>Campaign Performance</a:t>
            </a:r>
          </a:p>
          <a:p>
            <a:pPr marL="112713" indent="-112713">
              <a:lnSpc>
                <a:spcPct val="110000"/>
              </a:lnSpc>
              <a:buClr>
                <a:schemeClr val="accent1"/>
              </a:buClr>
              <a:buFont typeface="Arial"/>
              <a:buChar char="•"/>
            </a:pPr>
            <a:r>
              <a:rPr lang="en-US" sz="1000" dirty="0">
                <a:solidFill>
                  <a:schemeClr val="bg2"/>
                </a:solidFill>
              </a:rPr>
              <a:t>Customer Segmentation</a:t>
            </a:r>
          </a:p>
          <a:p>
            <a:pPr marL="112713" indent="-112713">
              <a:lnSpc>
                <a:spcPct val="110000"/>
              </a:lnSpc>
              <a:buClr>
                <a:schemeClr val="accent1"/>
              </a:buClr>
              <a:buFont typeface="Arial"/>
              <a:buChar char="•"/>
            </a:pPr>
            <a:r>
              <a:rPr lang="en-US" sz="1000" dirty="0">
                <a:solidFill>
                  <a:schemeClr val="bg2"/>
                </a:solidFill>
              </a:rPr>
              <a:t>Web Analytics</a:t>
            </a:r>
            <a:endParaRPr lang="en-US" sz="1000" dirty="0"/>
          </a:p>
        </p:txBody>
      </p:sp>
      <p:sp>
        <p:nvSpPr>
          <p:cNvPr id="46" name="Rectangle 45"/>
          <p:cNvSpPr/>
          <p:nvPr/>
        </p:nvSpPr>
        <p:spPr>
          <a:xfrm>
            <a:off x="1703217" y="4598366"/>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pic>
        <p:nvPicPr>
          <p:cNvPr id="47" name="Picture 46"/>
          <p:cNvPicPr>
            <a:picLocks noChangeAspect="1"/>
          </p:cNvPicPr>
          <p:nvPr/>
        </p:nvPicPr>
        <p:blipFill rotWithShape="1">
          <a:blip r:embed="rId8">
            <a:extLst>
              <a:ext uri="{28A0092B-C50C-407E-A947-70E740481C1C}">
                <a14:useLocalDpi xmlns:a14="http://schemas.microsoft.com/office/drawing/2010/main" val="0"/>
              </a:ext>
            </a:extLst>
          </a:blip>
          <a:srcRect l="5790" r="7379"/>
          <a:stretch/>
        </p:blipFill>
        <p:spPr>
          <a:xfrm>
            <a:off x="3544020" y="4769816"/>
            <a:ext cx="893233" cy="685800"/>
          </a:xfrm>
          <a:prstGeom prst="rect">
            <a:avLst/>
          </a:prstGeom>
          <a:ln>
            <a:solidFill>
              <a:srgbClr val="8C8C8C"/>
            </a:solidFill>
          </a:ln>
        </p:spPr>
      </p:pic>
      <p:sp>
        <p:nvSpPr>
          <p:cNvPr id="48" name="TextBox 47"/>
          <p:cNvSpPr txBox="1"/>
          <p:nvPr/>
        </p:nvSpPr>
        <p:spPr>
          <a:xfrm>
            <a:off x="1815398" y="4645671"/>
            <a:ext cx="1643358" cy="767903"/>
          </a:xfrm>
          <a:prstGeom prst="rect">
            <a:avLst/>
          </a:prstGeom>
          <a:noFill/>
        </p:spPr>
        <p:txBody>
          <a:bodyPr wrap="square" lIns="0" tIns="0" rIns="0" bIns="0" rtlCol="0">
            <a:spAutoFit/>
          </a:bodyPr>
          <a:lstStyle/>
          <a:p>
            <a:pPr>
              <a:lnSpc>
                <a:spcPct val="110000"/>
              </a:lnSpc>
              <a:spcAft>
                <a:spcPts val="200"/>
              </a:spcAft>
            </a:pPr>
            <a:r>
              <a:rPr lang="en-US" sz="1400" b="1" dirty="0">
                <a:solidFill>
                  <a:schemeClr val="bg2"/>
                </a:solidFill>
              </a:rPr>
              <a:t>Supply Chain</a:t>
            </a:r>
          </a:p>
          <a:p>
            <a:pPr marL="112713" indent="-112713">
              <a:lnSpc>
                <a:spcPct val="110000"/>
              </a:lnSpc>
              <a:buClr>
                <a:schemeClr val="accent1"/>
              </a:buClr>
              <a:buFont typeface="Arial"/>
              <a:buChar char="•"/>
            </a:pPr>
            <a:r>
              <a:rPr lang="en-US" sz="1000" dirty="0">
                <a:solidFill>
                  <a:schemeClr val="bg2"/>
                </a:solidFill>
              </a:rPr>
              <a:t>Procurement</a:t>
            </a:r>
          </a:p>
          <a:p>
            <a:pPr marL="112713" indent="-112713">
              <a:lnSpc>
                <a:spcPct val="110000"/>
              </a:lnSpc>
              <a:buClr>
                <a:schemeClr val="accent1"/>
              </a:buClr>
              <a:buFont typeface="Arial"/>
              <a:buChar char="•"/>
            </a:pPr>
            <a:r>
              <a:rPr lang="en-US" sz="1000" dirty="0">
                <a:solidFill>
                  <a:schemeClr val="bg2"/>
                </a:solidFill>
              </a:rPr>
              <a:t>Inventory</a:t>
            </a:r>
          </a:p>
          <a:p>
            <a:pPr marL="112713" indent="-112713">
              <a:lnSpc>
                <a:spcPct val="110000"/>
              </a:lnSpc>
              <a:buClr>
                <a:schemeClr val="accent1"/>
              </a:buClr>
              <a:buFont typeface="Arial"/>
              <a:buChar char="•"/>
            </a:pPr>
            <a:r>
              <a:rPr lang="en-US" sz="1000" dirty="0">
                <a:solidFill>
                  <a:schemeClr val="bg2"/>
                </a:solidFill>
              </a:rPr>
              <a:t>Logistics</a:t>
            </a:r>
            <a:endParaRPr lang="en-US" sz="1000" dirty="0"/>
          </a:p>
        </p:txBody>
      </p:sp>
      <p:sp>
        <p:nvSpPr>
          <p:cNvPr id="49" name="Rectangle 48"/>
          <p:cNvSpPr/>
          <p:nvPr/>
        </p:nvSpPr>
        <p:spPr>
          <a:xfrm>
            <a:off x="6138327" y="2921828"/>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pic>
        <p:nvPicPr>
          <p:cNvPr id="50" name="Picture 49"/>
          <p:cNvPicPr>
            <a:picLocks noChangeAspect="1"/>
          </p:cNvPicPr>
          <p:nvPr/>
        </p:nvPicPr>
        <p:blipFill rotWithShape="1">
          <a:blip r:embed="rId9">
            <a:extLst>
              <a:ext uri="{28A0092B-C50C-407E-A947-70E740481C1C}">
                <a14:useLocalDpi xmlns:a14="http://schemas.microsoft.com/office/drawing/2010/main" val="0"/>
              </a:ext>
            </a:extLst>
          </a:blip>
          <a:srcRect r="13409"/>
          <a:stretch/>
        </p:blipFill>
        <p:spPr>
          <a:xfrm>
            <a:off x="7979130" y="3093278"/>
            <a:ext cx="890756" cy="685800"/>
          </a:xfrm>
          <a:prstGeom prst="rect">
            <a:avLst/>
          </a:prstGeom>
          <a:ln>
            <a:solidFill>
              <a:srgbClr val="8C8C8C"/>
            </a:solidFill>
          </a:ln>
        </p:spPr>
      </p:pic>
      <p:sp>
        <p:nvSpPr>
          <p:cNvPr id="51" name="TextBox 50"/>
          <p:cNvSpPr txBox="1"/>
          <p:nvPr/>
        </p:nvSpPr>
        <p:spPr>
          <a:xfrm>
            <a:off x="6250508" y="2969133"/>
            <a:ext cx="1487586" cy="767903"/>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Operaciones</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Production Efficiency</a:t>
            </a:r>
          </a:p>
          <a:p>
            <a:pPr marL="112713" indent="-112713">
              <a:lnSpc>
                <a:spcPct val="110000"/>
              </a:lnSpc>
              <a:buClr>
                <a:schemeClr val="accent1"/>
              </a:buClr>
              <a:buFont typeface="Arial"/>
              <a:buChar char="•"/>
            </a:pPr>
            <a:r>
              <a:rPr lang="en-US" sz="1000" dirty="0">
                <a:solidFill>
                  <a:schemeClr val="bg2"/>
                </a:solidFill>
              </a:rPr>
              <a:t>Operational Risk</a:t>
            </a:r>
          </a:p>
          <a:p>
            <a:pPr marL="112713" indent="-112713">
              <a:lnSpc>
                <a:spcPct val="110000"/>
              </a:lnSpc>
              <a:buClr>
                <a:schemeClr val="accent1"/>
              </a:buClr>
              <a:buFont typeface="Arial"/>
              <a:buChar char="•"/>
            </a:pPr>
            <a:r>
              <a:rPr lang="en-US" sz="1000" dirty="0">
                <a:solidFill>
                  <a:schemeClr val="bg2"/>
                </a:solidFill>
              </a:rPr>
              <a:t>R&amp;D and Innovation</a:t>
            </a:r>
          </a:p>
        </p:txBody>
      </p:sp>
      <p:sp>
        <p:nvSpPr>
          <p:cNvPr id="52" name="Rectangle 51"/>
          <p:cNvSpPr/>
          <p:nvPr/>
        </p:nvSpPr>
        <p:spPr>
          <a:xfrm>
            <a:off x="4696427" y="4590130"/>
            <a:ext cx="2829273" cy="1476024"/>
          </a:xfrm>
          <a:prstGeom prst="rect">
            <a:avLst/>
          </a:prstGeom>
          <a:solidFill>
            <a:schemeClr val="bg1">
              <a:lumMod val="85000"/>
            </a:schemeClr>
          </a:solidFill>
          <a:ln w="28575" cmpd="sng">
            <a:noFill/>
          </a:ln>
        </p:spPr>
        <p:style>
          <a:lnRef idx="2">
            <a:schemeClr val="accent6"/>
          </a:lnRef>
          <a:fillRef idx="1">
            <a:schemeClr val="lt1"/>
          </a:fillRef>
          <a:effectRef idx="0">
            <a:schemeClr val="accent6"/>
          </a:effectRef>
          <a:fontRef idx="minor">
            <a:schemeClr val="dk1"/>
          </a:fontRef>
        </p:style>
        <p:txBody>
          <a:bodyPr rtlCol="0" anchor="ctr"/>
          <a:lstStyle/>
          <a:p>
            <a:pPr>
              <a:spcAft>
                <a:spcPts val="600"/>
              </a:spcAft>
            </a:pPr>
            <a:endParaRPr lang="en-US" sz="1000" dirty="0" smtClean="0">
              <a:solidFill>
                <a:schemeClr val="bg2"/>
              </a:solidFill>
            </a:endParaRPr>
          </a:p>
        </p:txBody>
      </p:sp>
      <p:pic>
        <p:nvPicPr>
          <p:cNvPr id="53" name="Picture 52"/>
          <p:cNvPicPr>
            <a:picLocks noChangeAspect="1"/>
          </p:cNvPicPr>
          <p:nvPr/>
        </p:nvPicPr>
        <p:blipFill rotWithShape="1">
          <a:blip r:embed="rId10">
            <a:extLst>
              <a:ext uri="{28A0092B-C50C-407E-A947-70E740481C1C}">
                <a14:useLocalDpi xmlns:a14="http://schemas.microsoft.com/office/drawing/2010/main" val="0"/>
              </a:ext>
            </a:extLst>
          </a:blip>
          <a:srcRect l="7881" r="5365"/>
          <a:stretch/>
        </p:blipFill>
        <p:spPr>
          <a:xfrm>
            <a:off x="6537230" y="4761580"/>
            <a:ext cx="892434" cy="685800"/>
          </a:xfrm>
          <a:prstGeom prst="rect">
            <a:avLst/>
          </a:prstGeom>
          <a:ln>
            <a:solidFill>
              <a:srgbClr val="8C8C8C"/>
            </a:solidFill>
          </a:ln>
        </p:spPr>
      </p:pic>
      <p:sp>
        <p:nvSpPr>
          <p:cNvPr id="54" name="TextBox 53"/>
          <p:cNvSpPr txBox="1"/>
          <p:nvPr/>
        </p:nvSpPr>
        <p:spPr>
          <a:xfrm>
            <a:off x="4808608" y="4637435"/>
            <a:ext cx="1487586" cy="598625"/>
          </a:xfrm>
          <a:prstGeom prst="rect">
            <a:avLst/>
          </a:prstGeom>
          <a:noFill/>
        </p:spPr>
        <p:txBody>
          <a:bodyPr wrap="square" lIns="0" tIns="0" rIns="0" bIns="0" rtlCol="0">
            <a:spAutoFit/>
          </a:bodyPr>
          <a:lstStyle/>
          <a:p>
            <a:pPr>
              <a:lnSpc>
                <a:spcPct val="110000"/>
              </a:lnSpc>
              <a:spcAft>
                <a:spcPts val="200"/>
              </a:spcAft>
            </a:pPr>
            <a:r>
              <a:rPr lang="en-US" sz="1400" b="1" dirty="0" err="1" smtClean="0">
                <a:solidFill>
                  <a:schemeClr val="bg2"/>
                </a:solidFill>
              </a:rPr>
              <a:t>Ventas</a:t>
            </a:r>
            <a:endParaRPr lang="en-US" sz="1400" b="1" dirty="0">
              <a:solidFill>
                <a:schemeClr val="bg2"/>
              </a:solidFill>
            </a:endParaRPr>
          </a:p>
          <a:p>
            <a:pPr marL="112713" indent="-112713">
              <a:lnSpc>
                <a:spcPct val="110000"/>
              </a:lnSpc>
              <a:buClr>
                <a:schemeClr val="accent1"/>
              </a:buClr>
              <a:buFont typeface="Arial"/>
              <a:buChar char="•"/>
            </a:pPr>
            <a:r>
              <a:rPr lang="en-US" sz="1000" dirty="0">
                <a:solidFill>
                  <a:schemeClr val="bg2"/>
                </a:solidFill>
              </a:rPr>
              <a:t>Sales Enablement</a:t>
            </a:r>
          </a:p>
          <a:p>
            <a:pPr marL="112713" indent="-112713">
              <a:lnSpc>
                <a:spcPct val="110000"/>
              </a:lnSpc>
              <a:buClr>
                <a:schemeClr val="accent1"/>
              </a:buClr>
              <a:buFont typeface="Arial"/>
              <a:buChar char="•"/>
            </a:pPr>
            <a:r>
              <a:rPr lang="en-US" sz="1000" dirty="0">
                <a:solidFill>
                  <a:schemeClr val="bg2"/>
                </a:solidFill>
              </a:rPr>
              <a:t>Sales Management</a:t>
            </a:r>
            <a:endParaRPr lang="en-US" sz="1000" dirty="0"/>
          </a:p>
        </p:txBody>
      </p:sp>
    </p:spTree>
    <p:extLst>
      <p:ext uri="{BB962C8B-B14F-4D97-AF65-F5344CB8AC3E}">
        <p14:creationId xmlns:p14="http://schemas.microsoft.com/office/powerpoint/2010/main" val="581797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5557"/>
            <a:ext cx="9144000" cy="523220"/>
          </a:xfrm>
          <a:prstGeom prst="rect">
            <a:avLst/>
          </a:prstGeom>
          <a:noFill/>
        </p:spPr>
        <p:txBody>
          <a:bodyPr wrap="square" rtlCol="0">
            <a:spAutoFit/>
          </a:bodyPr>
          <a:lstStyle/>
          <a:p>
            <a:pPr algn="ctr"/>
            <a:r>
              <a:rPr lang="es-ES" sz="2800" b="1" dirty="0">
                <a:solidFill>
                  <a:schemeClr val="accent3"/>
                </a:solidFill>
                <a:latin typeface="Arial"/>
                <a:cs typeface="Arial"/>
              </a:rPr>
              <a:t>¿ </a:t>
            </a:r>
            <a:r>
              <a:rPr lang="es-MX" sz="2800" b="1" dirty="0" smtClean="0">
                <a:solidFill>
                  <a:schemeClr val="accent3"/>
                </a:solidFill>
                <a:latin typeface="Arial"/>
                <a:cs typeface="Arial"/>
              </a:rPr>
              <a:t>Qué</a:t>
            </a:r>
            <a:r>
              <a:rPr lang="en-US" sz="2800" b="1" dirty="0" smtClean="0">
                <a:solidFill>
                  <a:schemeClr val="accent3"/>
                </a:solidFill>
                <a:latin typeface="Arial"/>
                <a:cs typeface="Arial"/>
              </a:rPr>
              <a:t> </a:t>
            </a:r>
            <a:r>
              <a:rPr lang="es-MX" sz="2800" b="1" dirty="0" smtClean="0">
                <a:solidFill>
                  <a:schemeClr val="accent3"/>
                </a:solidFill>
                <a:latin typeface="Arial"/>
                <a:cs typeface="Arial"/>
              </a:rPr>
              <a:t>hacen las Empresas </a:t>
            </a:r>
            <a:r>
              <a:rPr lang="en-US" sz="2800" b="1" dirty="0" smtClean="0">
                <a:solidFill>
                  <a:schemeClr val="accent3"/>
                </a:solidFill>
                <a:latin typeface="Arial"/>
                <a:cs typeface="Arial"/>
              </a:rPr>
              <a:t>con </a:t>
            </a:r>
            <a:r>
              <a:rPr lang="en-US" sz="2800" b="1" dirty="0" smtClean="0">
                <a:solidFill>
                  <a:schemeClr val="accent1"/>
                </a:solidFill>
                <a:cs typeface="Arial"/>
              </a:rPr>
              <a:t>QlikView</a:t>
            </a:r>
            <a:r>
              <a:rPr lang="en-US" b="1" baseline="60000" dirty="0" smtClean="0">
                <a:solidFill>
                  <a:schemeClr val="accent1"/>
                </a:solidFill>
                <a:cs typeface="Arial"/>
              </a:rPr>
              <a:t>®</a:t>
            </a:r>
            <a:r>
              <a:rPr lang="en-US" dirty="0"/>
              <a:t> </a:t>
            </a:r>
            <a:r>
              <a:rPr lang="en-US" sz="2800" b="1" dirty="0">
                <a:solidFill>
                  <a:schemeClr val="accent1"/>
                </a:solidFill>
                <a:cs typeface="Arial"/>
              </a:rPr>
              <a:t>? </a:t>
            </a:r>
          </a:p>
        </p:txBody>
      </p:sp>
      <p:sp>
        <p:nvSpPr>
          <p:cNvPr id="5" name="Rectangle 12"/>
          <p:cNvSpPr>
            <a:spLocks noChangeArrowheads="1"/>
          </p:cNvSpPr>
          <p:nvPr/>
        </p:nvSpPr>
        <p:spPr bwMode="auto">
          <a:xfrm>
            <a:off x="489098" y="1639079"/>
            <a:ext cx="4336897" cy="4147289"/>
          </a:xfrm>
          <a:prstGeom prst="rect">
            <a:avLst/>
          </a:prstGeom>
          <a:noFill/>
          <a:ln w="9525">
            <a:noFill/>
            <a:miter lim="800000"/>
            <a:headEnd/>
            <a:tailEnd/>
          </a:ln>
        </p:spPr>
        <p:txBody>
          <a:bodyPr wrap="square" lIns="0" tIns="0" rIns="0" bIns="0">
            <a:prstTxWarp prst="textNoShape">
              <a:avLst/>
            </a:prstTxWarp>
            <a:spAutoFit/>
          </a:bodyPr>
          <a:lstStyle/>
          <a:p>
            <a:pPr marL="228600" indent="-228600">
              <a:spcAft>
                <a:spcPts val="1500"/>
              </a:spcAft>
              <a:buClr>
                <a:schemeClr val="accent1"/>
              </a:buClr>
              <a:buFont typeface="Arial"/>
              <a:buChar char="•"/>
              <a:defRPr/>
            </a:pPr>
            <a:r>
              <a:rPr lang="es-MX" sz="2800" b="1" dirty="0">
                <a:solidFill>
                  <a:schemeClr val="accent1"/>
                </a:solidFill>
                <a:cs typeface="Arial"/>
              </a:rPr>
              <a:t>Mejorar</a:t>
            </a:r>
            <a:r>
              <a:rPr lang="es-MX" sz="2400" dirty="0" smtClean="0">
                <a:solidFill>
                  <a:srgbClr val="696969"/>
                </a:solidFill>
              </a:rPr>
              <a:t> la toma de decisiones </a:t>
            </a:r>
          </a:p>
          <a:p>
            <a:pPr marL="228600" indent="-228600">
              <a:spcAft>
                <a:spcPts val="1500"/>
              </a:spcAft>
              <a:buClr>
                <a:schemeClr val="accent1"/>
              </a:buClr>
              <a:buFont typeface="Arial"/>
              <a:buChar char="•"/>
              <a:defRPr/>
            </a:pPr>
            <a:r>
              <a:rPr lang="es-MX" sz="2800" b="1" dirty="0">
                <a:solidFill>
                  <a:schemeClr val="accent1"/>
                </a:solidFill>
                <a:cs typeface="Arial"/>
              </a:rPr>
              <a:t>Incrementar </a:t>
            </a:r>
            <a:r>
              <a:rPr lang="es-MX" sz="2400" dirty="0" smtClean="0">
                <a:solidFill>
                  <a:srgbClr val="696969"/>
                </a:solidFill>
              </a:rPr>
              <a:t>la Velocidad y Agilidad para ejecutar</a:t>
            </a:r>
          </a:p>
          <a:p>
            <a:pPr marL="228600" indent="-228600">
              <a:spcAft>
                <a:spcPts val="1500"/>
              </a:spcAft>
              <a:buClr>
                <a:schemeClr val="accent1"/>
              </a:buClr>
              <a:buFont typeface="Arial"/>
              <a:buChar char="•"/>
              <a:defRPr/>
            </a:pPr>
            <a:r>
              <a:rPr lang="es-MX" sz="2800" b="1" dirty="0">
                <a:solidFill>
                  <a:schemeClr val="accent1"/>
                </a:solidFill>
                <a:cs typeface="Arial"/>
              </a:rPr>
              <a:t>Cambiar</a:t>
            </a:r>
            <a:r>
              <a:rPr lang="es-MX" sz="2400" dirty="0" smtClean="0">
                <a:solidFill>
                  <a:srgbClr val="696969"/>
                </a:solidFill>
              </a:rPr>
              <a:t> la manera en que  operan</a:t>
            </a:r>
          </a:p>
          <a:p>
            <a:pPr marL="228600" indent="-228600">
              <a:spcAft>
                <a:spcPts val="1500"/>
              </a:spcAft>
              <a:buClr>
                <a:schemeClr val="accent1"/>
              </a:buClr>
              <a:buFont typeface="Arial"/>
              <a:buChar char="•"/>
              <a:defRPr/>
            </a:pPr>
            <a:r>
              <a:rPr lang="es-MX" sz="2800" b="1" dirty="0">
                <a:solidFill>
                  <a:schemeClr val="accent1"/>
                </a:solidFill>
                <a:cs typeface="Arial"/>
              </a:rPr>
              <a:t>Resolver</a:t>
            </a:r>
            <a:r>
              <a:rPr lang="es-MX" sz="2400" dirty="0" smtClean="0">
                <a:solidFill>
                  <a:srgbClr val="696969"/>
                </a:solidFill>
              </a:rPr>
              <a:t> problemas relacionados con cambios en los datos/información</a:t>
            </a:r>
            <a:endParaRPr lang="es-MX" sz="2400" dirty="0">
              <a:solidFill>
                <a:srgbClr val="696969"/>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0453" y="1729269"/>
            <a:ext cx="3674669" cy="3051048"/>
          </a:xfrm>
          <a:prstGeom prst="rect">
            <a:avLst/>
          </a:prstGeom>
        </p:spPr>
      </p:pic>
    </p:spTree>
    <p:extLst>
      <p:ext uri="{BB962C8B-B14F-4D97-AF65-F5344CB8AC3E}">
        <p14:creationId xmlns:p14="http://schemas.microsoft.com/office/powerpoint/2010/main" val="4117315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2059"/>
            <a:ext cx="9144000" cy="523220"/>
          </a:xfrm>
          <a:prstGeom prst="rect">
            <a:avLst/>
          </a:prstGeom>
          <a:noFill/>
        </p:spPr>
        <p:txBody>
          <a:bodyPr wrap="square" rtlCol="0">
            <a:spAutoFit/>
          </a:bodyPr>
          <a:lstStyle/>
          <a:p>
            <a:pPr algn="ctr"/>
            <a:r>
              <a:rPr lang="es-MX" sz="2800" b="1" dirty="0" smtClean="0">
                <a:solidFill>
                  <a:schemeClr val="accent3"/>
                </a:solidFill>
                <a:cs typeface="Arial"/>
              </a:rPr>
              <a:t>Business </a:t>
            </a:r>
            <a:r>
              <a:rPr lang="es-MX" sz="2800" b="1" dirty="0" err="1" smtClean="0">
                <a:solidFill>
                  <a:schemeClr val="accent3"/>
                </a:solidFill>
                <a:cs typeface="Arial"/>
              </a:rPr>
              <a:t>Discovery</a:t>
            </a:r>
            <a:r>
              <a:rPr lang="es-MX" sz="2800" b="1" dirty="0" smtClean="0">
                <a:solidFill>
                  <a:schemeClr val="accent3"/>
                </a:solidFill>
                <a:cs typeface="Arial"/>
              </a:rPr>
              <a:t>: </a:t>
            </a:r>
            <a:r>
              <a:rPr lang="es-MX" sz="2800" b="1" dirty="0" smtClean="0">
                <a:solidFill>
                  <a:schemeClr val="accent1"/>
                </a:solidFill>
                <a:cs typeface="Arial"/>
              </a:rPr>
              <a:t>Beneficios Empresariales</a:t>
            </a:r>
            <a:endParaRPr lang="es-MX" sz="2800" b="1" dirty="0">
              <a:solidFill>
                <a:schemeClr val="accent1"/>
              </a:solidFill>
              <a:cs typeface="Arial"/>
            </a:endParaRPr>
          </a:p>
        </p:txBody>
      </p:sp>
      <p:grpSp>
        <p:nvGrpSpPr>
          <p:cNvPr id="4" name="Group 3"/>
          <p:cNvGrpSpPr/>
          <p:nvPr/>
        </p:nvGrpSpPr>
        <p:grpSpPr>
          <a:xfrm>
            <a:off x="1716405" y="1389299"/>
            <a:ext cx="5711190" cy="4621731"/>
            <a:chOff x="4758394" y="2021841"/>
            <a:chExt cx="3207046" cy="3840479"/>
          </a:xfrm>
        </p:grpSpPr>
        <p:sp>
          <p:nvSpPr>
            <p:cNvPr id="5" name="Rectangle 4"/>
            <p:cNvSpPr/>
            <p:nvPr/>
          </p:nvSpPr>
          <p:spPr>
            <a:xfrm>
              <a:off x="4758394" y="2021841"/>
              <a:ext cx="3207046" cy="384047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4872779" y="2212196"/>
              <a:ext cx="2655781" cy="345561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spAutoFit/>
            </a:bodyPr>
            <a:lstStyle/>
            <a:p>
              <a:pPr marL="111125" indent="-111125">
                <a:lnSpc>
                  <a:spcPct val="120000"/>
                </a:lnSpc>
                <a:spcAft>
                  <a:spcPts val="1300"/>
                </a:spcAft>
                <a:buFont typeface="Arial"/>
                <a:buChar char="•"/>
              </a:pPr>
              <a:r>
                <a:rPr lang="es-MX" b="1" dirty="0" smtClean="0">
                  <a:solidFill>
                    <a:schemeClr val="bg1"/>
                  </a:solidFill>
                </a:rPr>
                <a:t>Visibilidad</a:t>
              </a:r>
            </a:p>
            <a:p>
              <a:pPr marL="111125" indent="-111125">
                <a:lnSpc>
                  <a:spcPct val="120000"/>
                </a:lnSpc>
                <a:spcAft>
                  <a:spcPts val="1300"/>
                </a:spcAft>
                <a:buFont typeface="Arial"/>
                <a:buChar char="•"/>
              </a:pPr>
              <a:r>
                <a:rPr lang="es-MX" b="1" dirty="0" smtClean="0">
                  <a:solidFill>
                    <a:schemeClr val="bg1"/>
                  </a:solidFill>
                </a:rPr>
                <a:t>Confianza</a:t>
              </a:r>
            </a:p>
            <a:p>
              <a:pPr marL="111125" indent="-111125">
                <a:lnSpc>
                  <a:spcPct val="120000"/>
                </a:lnSpc>
                <a:spcAft>
                  <a:spcPts val="1300"/>
                </a:spcAft>
                <a:buFont typeface="Arial"/>
                <a:buChar char="•"/>
              </a:pPr>
              <a:r>
                <a:rPr lang="es-MX" b="1" dirty="0" smtClean="0">
                  <a:solidFill>
                    <a:schemeClr val="bg1"/>
                  </a:solidFill>
                </a:rPr>
                <a:t>Productividad</a:t>
              </a:r>
            </a:p>
            <a:p>
              <a:pPr marL="111125" indent="-111125">
                <a:lnSpc>
                  <a:spcPct val="120000"/>
                </a:lnSpc>
                <a:spcAft>
                  <a:spcPts val="1300"/>
                </a:spcAft>
                <a:buFont typeface="Arial"/>
                <a:buChar char="•"/>
              </a:pPr>
              <a:r>
                <a:rPr lang="es-MX" b="1" dirty="0" smtClean="0">
                  <a:solidFill>
                    <a:schemeClr val="bg1"/>
                  </a:solidFill>
                </a:rPr>
                <a:t>Velocidad de Decisión</a:t>
              </a:r>
            </a:p>
            <a:p>
              <a:pPr marL="111125" indent="-111125">
                <a:lnSpc>
                  <a:spcPct val="120000"/>
                </a:lnSpc>
                <a:spcAft>
                  <a:spcPts val="1300"/>
                </a:spcAft>
                <a:buFont typeface="Arial"/>
                <a:buChar char="•"/>
              </a:pPr>
              <a:r>
                <a:rPr lang="es-MX" b="1" dirty="0" smtClean="0">
                  <a:solidFill>
                    <a:schemeClr val="bg1"/>
                  </a:solidFill>
                </a:rPr>
                <a:t>Alineamiento </a:t>
              </a:r>
            </a:p>
            <a:p>
              <a:pPr marL="111125" indent="-111125">
                <a:lnSpc>
                  <a:spcPct val="120000"/>
                </a:lnSpc>
                <a:spcAft>
                  <a:spcPts val="1300"/>
                </a:spcAft>
                <a:buFont typeface="Arial"/>
                <a:buChar char="•"/>
              </a:pPr>
              <a:r>
                <a:rPr lang="es-MX" b="1" dirty="0" smtClean="0">
                  <a:solidFill>
                    <a:schemeClr val="bg1"/>
                  </a:solidFill>
                </a:rPr>
                <a:t>Agilidad</a:t>
              </a:r>
            </a:p>
            <a:p>
              <a:pPr marL="111125" indent="-111125">
                <a:lnSpc>
                  <a:spcPct val="120000"/>
                </a:lnSpc>
                <a:spcAft>
                  <a:spcPts val="1300"/>
                </a:spcAft>
                <a:buFont typeface="Arial"/>
                <a:buChar char="•"/>
              </a:pPr>
              <a:r>
                <a:rPr lang="es-MX" b="1" dirty="0" smtClean="0">
                  <a:solidFill>
                    <a:schemeClr val="bg1"/>
                  </a:solidFill>
                </a:rPr>
                <a:t>Governance</a:t>
              </a:r>
            </a:p>
            <a:p>
              <a:pPr marL="111125" indent="-111125">
                <a:lnSpc>
                  <a:spcPct val="120000"/>
                </a:lnSpc>
                <a:spcAft>
                  <a:spcPts val="1300"/>
                </a:spcAft>
                <a:buFont typeface="Arial"/>
                <a:buChar char="•"/>
              </a:pPr>
              <a:r>
                <a:rPr lang="es-MX" b="1" dirty="0" smtClean="0">
                  <a:solidFill>
                    <a:schemeClr val="bg1"/>
                  </a:solidFill>
                </a:rPr>
                <a:t>Proceso Colaborativo de Toma de Decisiones</a:t>
              </a:r>
              <a:endParaRPr lang="es-MX" b="1" dirty="0">
                <a:solidFill>
                  <a:srgbClr val="FFFFFF"/>
                </a:solidFill>
              </a:endParaRPr>
            </a:p>
          </p:txBody>
        </p:sp>
      </p:grpSp>
      <p:sp>
        <p:nvSpPr>
          <p:cNvPr id="7" name="Up Arrow 6"/>
          <p:cNvSpPr/>
          <p:nvPr/>
        </p:nvSpPr>
        <p:spPr>
          <a:xfrm>
            <a:off x="6157590" y="2268218"/>
            <a:ext cx="690880" cy="3759200"/>
          </a:xfrm>
          <a:prstGeom prst="up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US" dirty="0"/>
          </a:p>
        </p:txBody>
      </p:sp>
    </p:spTree>
    <p:extLst>
      <p:ext uri="{BB962C8B-B14F-4D97-AF65-F5344CB8AC3E}">
        <p14:creationId xmlns:p14="http://schemas.microsoft.com/office/powerpoint/2010/main" val="3968562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final_presenta.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6" y="0"/>
            <a:ext cx="9132514" cy="6858000"/>
          </a:xfrm>
          <a:prstGeom prst="rect">
            <a:avLst/>
          </a:prstGeom>
        </p:spPr>
      </p:pic>
    </p:spTree>
    <p:extLst>
      <p:ext uri="{BB962C8B-B14F-4D97-AF65-F5344CB8AC3E}">
        <p14:creationId xmlns:p14="http://schemas.microsoft.com/office/powerpoint/2010/main" val="2924688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Qlik Theme Colors">
      <a:dk1>
        <a:srgbClr val="363636"/>
      </a:dk1>
      <a:lt1>
        <a:srgbClr val="FFFFFF"/>
      </a:lt1>
      <a:dk2>
        <a:srgbClr val="363636"/>
      </a:dk2>
      <a:lt2>
        <a:srgbClr val="696969"/>
      </a:lt2>
      <a:accent1>
        <a:srgbClr val="62AC1E"/>
      </a:accent1>
      <a:accent2>
        <a:srgbClr val="2F7E20"/>
      </a:accent2>
      <a:accent3>
        <a:srgbClr val="8C8C8C"/>
      </a:accent3>
      <a:accent4>
        <a:srgbClr val="000000"/>
      </a:accent4>
      <a:accent5>
        <a:srgbClr val="B1DB1F"/>
      </a:accent5>
      <a:accent6>
        <a:srgbClr val="2F7E20"/>
      </a:accent6>
      <a:hlink>
        <a:srgbClr val="FFFFFF"/>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1963</TotalTime>
  <Words>920</Words>
  <Application>Microsoft Office PowerPoint</Application>
  <PresentationFormat>Presentación en pantalla (4:3)</PresentationFormat>
  <Paragraphs>186</Paragraphs>
  <Slides>16</Slides>
  <Notes>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ＭＳ Ｐゴシック</vt:lpstr>
      <vt:lpstr>Arial</vt:lpstr>
      <vt:lpstr>Calibri</vt:lpstr>
      <vt:lpstr>ヒラギノ角ゴ ProN W3</vt:lpstr>
      <vt:lpstr>Office Theme</vt:lpstr>
      <vt:lpstr>QlikView  </vt:lpstr>
      <vt:lpstr>Presentación de PowerPoint</vt:lpstr>
      <vt:lpstr>Presentación de PowerPoint</vt:lpstr>
      <vt:lpstr>Presentación de PowerPoint</vt:lpstr>
      <vt:lpstr>Presentación de PowerPoint</vt:lpstr>
      <vt:lpstr>¿Qué es lo que hace diferente a QlikView®?</vt:lpstr>
      <vt:lpstr>Presentación de PowerPoint</vt:lpstr>
      <vt:lpstr>Presentación de PowerPoint</vt:lpstr>
      <vt:lpstr>Presentación de PowerPoint</vt:lpstr>
      <vt:lpstr>Presentación de PowerPoint</vt:lpstr>
      <vt:lpstr>Presentación de PowerPoint</vt:lpstr>
      <vt:lpstr>Soluciones QlikView por sector / industria</vt:lpstr>
      <vt:lpstr>Presentación de PowerPoint</vt:lpstr>
      <vt:lpstr>Presentación de PowerPoint</vt:lpstr>
      <vt:lpstr>Presentación de PowerPoint</vt:lpstr>
      <vt:lpstr>Presentación de PowerPoint</vt:lpstr>
    </vt:vector>
  </TitlesOfParts>
  <Company>QlikTech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Damien DeChurch</dc:creator>
  <cp:lastModifiedBy>Martín Frías</cp:lastModifiedBy>
  <cp:revision>264</cp:revision>
  <dcterms:created xsi:type="dcterms:W3CDTF">2013-10-23T11:13:32Z</dcterms:created>
  <dcterms:modified xsi:type="dcterms:W3CDTF">2014-07-01T23:28:09Z</dcterms:modified>
</cp:coreProperties>
</file>